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5" r:id="rId2"/>
  </p:sldMasterIdLst>
  <p:notesMasterIdLst>
    <p:notesMasterId r:id="rId16"/>
  </p:notesMasterIdLst>
  <p:handoutMasterIdLst>
    <p:handoutMasterId r:id="rId17"/>
  </p:handoutMasterIdLst>
  <p:sldIdLst>
    <p:sldId id="264" r:id="rId3"/>
    <p:sldId id="265" r:id="rId4"/>
    <p:sldId id="266" r:id="rId5"/>
    <p:sldId id="267" r:id="rId6"/>
    <p:sldId id="268" r:id="rId7"/>
    <p:sldId id="269" r:id="rId8"/>
    <p:sldId id="270" r:id="rId9"/>
    <p:sldId id="271" r:id="rId10"/>
    <p:sldId id="273" r:id="rId11"/>
    <p:sldId id="272" r:id="rId12"/>
    <p:sldId id="275" r:id="rId13"/>
    <p:sldId id="277" r:id="rId14"/>
    <p:sldId id="27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yl Lazarus" initials="SSL" lastIdx="18" clrIdx="0">
    <p:extLst>
      <p:ext uri="{19B8F6BF-5375-455C-9EA6-DF929625EA0E}">
        <p15:presenceInfo xmlns:p15="http://schemas.microsoft.com/office/powerpoint/2012/main" userId="Sheryl Lazarus" providerId="None"/>
      </p:ext>
    </p:extLst>
  </p:cmAuthor>
  <p:cmAuthor id="2" name="Martha L Thurlow" initials="MLT" lastIdx="28" clrIdx="1">
    <p:extLst>
      <p:ext uri="{19B8F6BF-5375-455C-9EA6-DF929625EA0E}">
        <p15:presenceInfo xmlns:p15="http://schemas.microsoft.com/office/powerpoint/2012/main" userId="Martha L Thurlow" providerId="None"/>
      </p:ext>
    </p:extLst>
  </p:cmAuthor>
  <p:cmAuthor id="3" name="Tony Ruggiero" initials="TR" lastIdx="3" clrIdx="2">
    <p:extLst>
      <p:ext uri="{19B8F6BF-5375-455C-9EA6-DF929625EA0E}">
        <p15:presenceInfo xmlns:p15="http://schemas.microsoft.com/office/powerpoint/2012/main" userId="S-1-5-21-743065462-1699572115-250757269-8930" providerId="AD"/>
      </p:ext>
    </p:extLst>
  </p:cmAuthor>
  <p:cmAuthor id="4" name="Kathy J Strunk" initials="KJS" lastIdx="9" clrIdx="3">
    <p:extLst>
      <p:ext uri="{19B8F6BF-5375-455C-9EA6-DF929625EA0E}">
        <p15:presenceInfo xmlns:p15="http://schemas.microsoft.com/office/powerpoint/2012/main" userId="S-1-5-21-1317685450-932939914-1801392649-760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3D"/>
    <a:srgbClr val="0C1A2E"/>
    <a:srgbClr val="040910"/>
    <a:srgbClr val="B2B2B2"/>
    <a:srgbClr val="969696"/>
    <a:srgbClr val="5863AD"/>
    <a:srgbClr val="FFFF99"/>
    <a:srgbClr val="13163F"/>
    <a:srgbClr val="F79743"/>
    <a:srgbClr val="96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55904" autoAdjust="0"/>
  </p:normalViewPr>
  <p:slideViewPr>
    <p:cSldViewPr snapToGrid="0" snapToObjects="1">
      <p:cViewPr varScale="1">
        <p:scale>
          <a:sx n="41" d="100"/>
          <a:sy n="41" d="100"/>
        </p:scale>
        <p:origin x="2496" y="42"/>
      </p:cViewPr>
      <p:guideLst>
        <p:guide orient="horz" pos="2160"/>
        <p:guide pos="2880"/>
      </p:guideLst>
    </p:cSldViewPr>
  </p:slideViewPr>
  <p:notesTextViewPr>
    <p:cViewPr>
      <p:scale>
        <a:sx n="120" d="100"/>
        <a:sy n="120" d="100"/>
      </p:scale>
      <p:origin x="0" y="0"/>
    </p:cViewPr>
  </p:notesTextViewPr>
  <p:sorterViewPr>
    <p:cViewPr varScale="1">
      <p:scale>
        <a:sx n="1" d="1"/>
        <a:sy n="1" d="1"/>
      </p:scale>
      <p:origin x="0" y="-8928"/>
    </p:cViewPr>
  </p:sorterViewPr>
  <p:notesViewPr>
    <p:cSldViewPr snapToGrid="0" snapToObjects="1">
      <p:cViewPr varScale="1">
        <p:scale>
          <a:sx n="53" d="100"/>
          <a:sy n="53" d="100"/>
        </p:scale>
        <p:origin x="312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6" tIns="45718" rIns="91436" bIns="45718" rtlCol="0"/>
          <a:lstStyle>
            <a:lvl1pPr algn="l">
              <a:defRPr sz="1200"/>
            </a:lvl1pPr>
          </a:lstStyle>
          <a:p>
            <a:endParaRPr lang="en-US" dirty="0"/>
          </a:p>
          <a:p>
            <a:r>
              <a:rPr lang="en-US" dirty="0"/>
              <a:t>NCEO Stakeholder Group (TWG) Meeting</a:t>
            </a:r>
          </a:p>
        </p:txBody>
      </p:sp>
      <p:sp>
        <p:nvSpPr>
          <p:cNvPr id="3" name="Date Placeholder 2"/>
          <p:cNvSpPr>
            <a:spLocks noGrp="1"/>
          </p:cNvSpPr>
          <p:nvPr>
            <p:ph type="dt" sz="quarter" idx="1"/>
          </p:nvPr>
        </p:nvSpPr>
        <p:spPr>
          <a:xfrm>
            <a:off x="3970339" y="0"/>
            <a:ext cx="3038475" cy="466725"/>
          </a:xfrm>
          <a:prstGeom prst="rect">
            <a:avLst/>
          </a:prstGeom>
        </p:spPr>
        <p:txBody>
          <a:bodyPr vert="horz" lIns="91436" tIns="45718" rIns="91436" bIns="45718" rtlCol="0"/>
          <a:lstStyle>
            <a:lvl1pPr algn="r">
              <a:defRPr sz="1200"/>
            </a:lvl1pPr>
          </a:lstStyle>
          <a:p>
            <a:endParaRPr lang="en-US" dirty="0"/>
          </a:p>
          <a:p>
            <a:r>
              <a:rPr lang="en-US" dirty="0"/>
              <a:t>September 13, 2017</a:t>
            </a:r>
          </a:p>
        </p:txBody>
      </p:sp>
      <p:sp>
        <p:nvSpPr>
          <p:cNvPr id="5" name="Slide Number Placeholder 4"/>
          <p:cNvSpPr>
            <a:spLocks noGrp="1"/>
          </p:cNvSpPr>
          <p:nvPr>
            <p:ph type="sldNum" sz="quarter" idx="3"/>
          </p:nvPr>
        </p:nvSpPr>
        <p:spPr>
          <a:xfrm>
            <a:off x="1" y="8829676"/>
            <a:ext cx="7008813" cy="466725"/>
          </a:xfrm>
          <a:prstGeom prst="rect">
            <a:avLst/>
          </a:prstGeom>
        </p:spPr>
        <p:txBody>
          <a:bodyPr vert="horz" lIns="91436" tIns="45718" rIns="91436" bIns="45718" rtlCol="0" anchor="b"/>
          <a:lstStyle>
            <a:lvl1pPr algn="r">
              <a:defRPr sz="1200"/>
            </a:lvl1pPr>
          </a:lstStyle>
          <a:p>
            <a:pPr algn="ctr"/>
            <a:fld id="{A55766EA-FB29-4889-A66F-2F7E6F2AA0E7}" type="slidenum">
              <a:rPr lang="en-US" smtClean="0"/>
              <a:pPr algn="ctr"/>
              <a:t>‹#›</a:t>
            </a:fld>
            <a:endParaRPr lang="en-US" dirty="0"/>
          </a:p>
        </p:txBody>
      </p:sp>
    </p:spTree>
    <p:extLst>
      <p:ext uri="{BB962C8B-B14F-4D97-AF65-F5344CB8AC3E}">
        <p14:creationId xmlns:p14="http://schemas.microsoft.com/office/powerpoint/2010/main" val="30750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3" tIns="46588" rIns="93173" bIns="46588"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3" tIns="46588" rIns="93173" bIns="46588" rtlCol="0"/>
          <a:lstStyle>
            <a:lvl1pPr algn="r">
              <a:defRPr sz="1200"/>
            </a:lvl1pPr>
          </a:lstStyle>
          <a:p>
            <a:fld id="{6A9B0124-2F64-5945-A12B-7B81DB5CC1EF}" type="datetimeFigureOut">
              <a:rPr lang="en-US" smtClean="0"/>
              <a:t>4/14/2020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3" tIns="46588" rIns="93173" bIns="46588"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3" tIns="46588" rIns="93173"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3" tIns="46588" rIns="93173"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3" tIns="46588" rIns="93173" bIns="46588" rtlCol="0" anchor="b"/>
          <a:lstStyle>
            <a:lvl1pPr algn="r">
              <a:defRPr sz="1200"/>
            </a:lvl1pPr>
          </a:lstStyle>
          <a:p>
            <a:fld id="{F253B46A-D643-0A49-93D2-6742FCA04024}" type="slidenum">
              <a:rPr lang="en-US" smtClean="0"/>
              <a:t>‹#›</a:t>
            </a:fld>
            <a:endParaRPr lang="en-US" dirty="0"/>
          </a:p>
        </p:txBody>
      </p:sp>
    </p:spTree>
    <p:extLst>
      <p:ext uri="{BB962C8B-B14F-4D97-AF65-F5344CB8AC3E}">
        <p14:creationId xmlns:p14="http://schemas.microsoft.com/office/powerpoint/2010/main" val="9941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Possible Points to Make:</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This</a:t>
            </a:r>
            <a:r>
              <a:rPr lang="en-US" sz="1200" b="0" baseline="0" dirty="0">
                <a:solidFill>
                  <a:schemeClr val="tx1"/>
                </a:solidFill>
                <a:latin typeface="Arial" panose="020B0604020202020204" pitchFamily="34" charset="0"/>
                <a:cs typeface="Arial" panose="020B0604020202020204" pitchFamily="34" charset="0"/>
              </a:rPr>
              <a:t> presentation is designed for school and district</a:t>
            </a:r>
            <a:r>
              <a:rPr lang="en-US" sz="1200" b="0" u="sng" baseline="0" dirty="0">
                <a:solidFill>
                  <a:schemeClr val="tx1"/>
                </a:solidFill>
                <a:latin typeface="Arial" panose="020B0604020202020204" pitchFamily="34" charset="0"/>
                <a:cs typeface="Arial" panose="020B0604020202020204" pitchFamily="34" charset="0"/>
              </a:rPr>
              <a:t> </a:t>
            </a:r>
            <a:r>
              <a:rPr lang="en-US" sz="1200" b="0" baseline="0" dirty="0">
                <a:solidFill>
                  <a:schemeClr val="tx1"/>
                </a:solidFill>
                <a:latin typeface="Arial" panose="020B0604020202020204" pitchFamily="34" charset="0"/>
                <a:cs typeface="Arial" panose="020B0604020202020204" pitchFamily="34" charset="0"/>
              </a:rPr>
              <a:t>administrators, which means that we have tried to keep it short and instead of making it longer, provide places to go for additional information </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It addresses any misunderstandings that you or others might have about which students with disabilities should participate in the [state's name for alternate assessment]</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It provides ideas for communicating with staff and parents about the [state's name for alternate assessment]</a:t>
            </a:r>
            <a:endParaRPr lang="en-US" sz="1200" b="0" dirty="0">
              <a:solidFill>
                <a:schemeClr val="tx1"/>
              </a:solidFill>
              <a:latin typeface="Arial" panose="020B0604020202020204" pitchFamily="34" charset="0"/>
              <a:cs typeface="Arial" panose="020B0604020202020204" pitchFamily="34" charset="0"/>
            </a:endParaRPr>
          </a:p>
          <a:p>
            <a:endParaRPr lang="en-US" sz="12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53B46A-D643-0A49-93D2-6742FCA04024}" type="slidenum">
              <a:rPr lang="en-US" smtClean="0"/>
              <a:t>1</a:t>
            </a:fld>
            <a:endParaRPr lang="en-US" dirty="0"/>
          </a:p>
        </p:txBody>
      </p:sp>
    </p:spTree>
    <p:extLst>
      <p:ext uri="{BB962C8B-B14F-4D97-AF65-F5344CB8AC3E}">
        <p14:creationId xmlns:p14="http://schemas.microsoft.com/office/powerpoint/2010/main" val="143295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Possible Points to Make:</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Our state has guidelines to help IEP teams determine</a:t>
            </a:r>
            <a:r>
              <a:rPr lang="en-US" sz="1200" b="0" baseline="0" dirty="0">
                <a:solidFill>
                  <a:schemeClr val="tx1"/>
                </a:solidFill>
                <a:latin typeface="Arial" panose="020B0604020202020204" pitchFamily="34" charset="0"/>
                <a:cs typeface="Arial" panose="020B0604020202020204" pitchFamily="34" charset="0"/>
              </a:rPr>
              <a:t> who should participate in the [state's name for alternate assessment] </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[Provide the primary points in your state guidelines]</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[Provide links to your state resources]</a:t>
            </a:r>
          </a:p>
          <a:p>
            <a:pPr marL="171450" indent="-171450">
              <a:buFont typeface="Arial" panose="020B0604020202020204" pitchFamily="34" charset="0"/>
              <a:buChar char="•"/>
            </a:pPr>
            <a:endParaRPr lang="en-US" sz="1200"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baseline="0" dirty="0">
                <a:solidFill>
                  <a:schemeClr val="tx1"/>
                </a:solidFill>
                <a:latin typeface="Arial" panose="020B0604020202020204" pitchFamily="34" charset="0"/>
                <a:cs typeface="Arial" panose="020B0604020202020204" pitchFamily="34" charset="0"/>
              </a:rPr>
              <a:t>[ADD additional slides, as needed, to show resources available on your website; include your state's definition of "students with the most significant cognitive disabilities" if appropriate]</a:t>
            </a:r>
            <a:endParaRPr lang="en-US" sz="12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53B46A-D643-0A49-93D2-6742FCA04024}" type="slidenum">
              <a:rPr lang="en-US" smtClean="0"/>
              <a:t>10</a:t>
            </a:fld>
            <a:endParaRPr lang="en-US" dirty="0"/>
          </a:p>
        </p:txBody>
      </p:sp>
    </p:spTree>
    <p:extLst>
      <p:ext uri="{BB962C8B-B14F-4D97-AF65-F5344CB8AC3E}">
        <p14:creationId xmlns:p14="http://schemas.microsoft.com/office/powerpoint/2010/main" val="131669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Possible Points to Make: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Just a reminder about the process for making the participation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First, the IEP team must make</a:t>
            </a:r>
            <a:r>
              <a:rPr lang="en-US" sz="1200" b="0" baseline="0" dirty="0">
                <a:solidFill>
                  <a:schemeClr val="tx1"/>
                </a:solidFill>
                <a:latin typeface="Arial" panose="020B0604020202020204" pitchFamily="34" charset="0"/>
                <a:cs typeface="Arial" panose="020B0604020202020204" pitchFamily="34" charset="0"/>
              </a:rPr>
              <a:t> the decision about which assessment a student takes. No administrator or single educator should make that decision.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Parents and guardians are to be informed decision makers about assessment participation during the IEP meeting. They should not be left out of the decision, even if they are not able to attend the meeting. [Provide additional information about your state's requirements, for example, whether a signature is required for the assessment participation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Training is a critical part of helping IEP teams make appropriate decisions about participation in the alternate assessment. As an administrator, you should support training efforts for staff, and lead or participate in training efforts to the extent possible.</a:t>
            </a:r>
            <a:endParaRPr lang="en-US" sz="1200" b="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11</a:t>
            </a:fld>
            <a:endParaRPr lang="en-US" dirty="0"/>
          </a:p>
        </p:txBody>
      </p:sp>
    </p:spTree>
    <p:extLst>
      <p:ext uri="{BB962C8B-B14F-4D97-AF65-F5344CB8AC3E}">
        <p14:creationId xmlns:p14="http://schemas.microsoft.com/office/powerpoint/2010/main" val="330765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Possible Points to Make:</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There are many reasons for us</a:t>
            </a:r>
            <a:r>
              <a:rPr lang="en-US" b="0" baseline="0" dirty="0">
                <a:latin typeface="Arial" panose="020B0604020202020204" pitchFamily="34" charset="0"/>
                <a:cs typeface="Arial" panose="020B0604020202020204" pitchFamily="34" charset="0"/>
              </a:rPr>
              <a:t> to talk about communicating with parents and guardians. As noted, they are critical decision makers in the decision about which assessment their child takes because it may have life-long implications for their child</a:t>
            </a:r>
          </a:p>
          <a:p>
            <a:pPr marL="171450" indent="-171450">
              <a:buFont typeface="Arial" panose="020B0604020202020204" pitchFamily="34" charset="0"/>
              <a:buChar char="•"/>
            </a:pPr>
            <a:r>
              <a:rPr lang="en-US" b="0" baseline="0" dirty="0">
                <a:latin typeface="Arial" panose="020B0604020202020204" pitchFamily="34" charset="0"/>
                <a:cs typeface="Arial" panose="020B0604020202020204" pitchFamily="34" charset="0"/>
              </a:rPr>
              <a:t>Among the challenges in engaging parents and guardians are that the information may seem overwhelming to parents and guardians or there may be a possible history of mutual distrust and uncomfortable communication between parents and guardians and school personnel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latin typeface="Arial" panose="020B0604020202020204" pitchFamily="34" charset="0"/>
                <a:cs typeface="Arial" panose="020B0604020202020204" pitchFamily="34" charset="0"/>
              </a:rPr>
              <a:t>The points listed here are ones that you know, but are especially important to remember when talking to parents and guardians about participation in the </a:t>
            </a:r>
            <a:r>
              <a:rPr lang="en-US" sz="1200" b="0" baseline="0" dirty="0">
                <a:solidFill>
                  <a:schemeClr val="tx1"/>
                </a:solidFill>
                <a:latin typeface="Arial" panose="020B0604020202020204" pitchFamily="34" charset="0"/>
                <a:cs typeface="Arial" panose="020B0604020202020204" pitchFamily="34" charset="0"/>
              </a:rPr>
              <a:t>[state's name for alternate assessment]</a:t>
            </a:r>
            <a:endParaRPr lang="en-US"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53B46A-D643-0A49-93D2-6742FCA04024}" type="slidenum">
              <a:rPr lang="en-US" smtClean="0"/>
              <a:t>12</a:t>
            </a:fld>
            <a:endParaRPr lang="en-US" dirty="0"/>
          </a:p>
        </p:txBody>
      </p:sp>
    </p:spTree>
    <p:extLst>
      <p:ext uri="{BB962C8B-B14F-4D97-AF65-F5344CB8AC3E}">
        <p14:creationId xmlns:p14="http://schemas.microsoft.com/office/powerpoint/2010/main" val="1931958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[Add here</a:t>
            </a:r>
            <a:r>
              <a:rPr lang="en-US" baseline="0" dirty="0"/>
              <a:t> state contact information and other state resources]</a:t>
            </a:r>
          </a:p>
          <a:p>
            <a:endParaRPr lang="en-US" baseline="0" dirty="0"/>
          </a:p>
          <a:p>
            <a:r>
              <a:rPr lang="en-US" baseline="0" dirty="0"/>
              <a:t>If appropriate, provide a link to the NCEO 1% Toolkit (shown on slide)</a:t>
            </a:r>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13</a:t>
            </a:fld>
            <a:endParaRPr lang="en-US" dirty="0"/>
          </a:p>
        </p:txBody>
      </p:sp>
    </p:spTree>
    <p:extLst>
      <p:ext uri="{BB962C8B-B14F-4D97-AF65-F5344CB8AC3E}">
        <p14:creationId xmlns:p14="http://schemas.microsoft.com/office/powerpoint/2010/main" val="98123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Possible Points to Make:</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The objectives for this presentation are listed here</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One</a:t>
            </a:r>
            <a:r>
              <a:rPr lang="en-US" sz="1200" b="0" baseline="0" dirty="0">
                <a:solidFill>
                  <a:schemeClr val="tx1"/>
                </a:solidFill>
                <a:latin typeface="Arial" panose="020B0604020202020204" pitchFamily="34" charset="0"/>
                <a:cs typeface="Arial" panose="020B0604020202020204" pitchFamily="34" charset="0"/>
              </a:rPr>
              <a:t> objective is to review the purpose of the [state's name for alternate assessment], including how the results of the [state's name for alternate assessment] are used</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Another objective is to highlight the implications of a student taking the [state's name for alternate assessment], specifically the potential effects on those students taking the [state's name for alternate assessment]</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Because of the importance of the IEP decision-making process in deciding who participates in the [state's name for alternate assessment], we will spend time identifying some strategies for talking with parents about the [state's name for alternate assessment] and what participation in that assessment means for their child</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Finally, in this presentation we will review information on which students should participate in the [state's name for alternate assessment] and how to identify these students</a:t>
            </a:r>
            <a:endParaRPr lang="en-US" sz="1200"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53B46A-D643-0A49-93D2-6742FCA04024}" type="slidenum">
              <a:rPr lang="en-US" smtClean="0"/>
              <a:t>2</a:t>
            </a:fld>
            <a:endParaRPr lang="en-US" dirty="0"/>
          </a:p>
        </p:txBody>
      </p:sp>
    </p:spTree>
    <p:extLst>
      <p:ext uri="{BB962C8B-B14F-4D97-AF65-F5344CB8AC3E}">
        <p14:creationId xmlns:p14="http://schemas.microsoft.com/office/powerpoint/2010/main" val="38696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Possible Points to Make:</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The [state's name for alternate assessment] is one part of our state's assessment system</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The purpose of the </a:t>
            </a:r>
            <a:r>
              <a:rPr lang="en-US" sz="1200" b="0" baseline="0" dirty="0">
                <a:solidFill>
                  <a:schemeClr val="tx1"/>
                </a:solidFill>
                <a:latin typeface="Arial" panose="020B0604020202020204" pitchFamily="34" charset="0"/>
                <a:cs typeface="Arial" panose="020B0604020202020204" pitchFamily="34" charset="0"/>
              </a:rPr>
              <a:t>[state's name for alternate assessment] is [modify the following as appropriate for your state] to provide students with the most significant cognitive disabilities with an assessment specifically designed for those students</a:t>
            </a:r>
          </a:p>
          <a:p>
            <a:pPr marL="171450" indent="-171450">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The [state's name for alternate assessment] holds students who participate in it to </a:t>
            </a:r>
            <a:r>
              <a:rPr lang="en-US" sz="1200" b="1" baseline="0" dirty="0">
                <a:solidFill>
                  <a:schemeClr val="tx1"/>
                </a:solidFill>
                <a:latin typeface="Arial" panose="020B0604020202020204" pitchFamily="34" charset="0"/>
                <a:cs typeface="Arial" panose="020B0604020202020204" pitchFamily="34" charset="0"/>
              </a:rPr>
              <a:t>different performance </a:t>
            </a:r>
            <a:r>
              <a:rPr lang="en-US" sz="1200" b="0" baseline="0" dirty="0">
                <a:solidFill>
                  <a:schemeClr val="tx1"/>
                </a:solidFill>
                <a:latin typeface="Arial" panose="020B0604020202020204" pitchFamily="34" charset="0"/>
                <a:cs typeface="Arial" panose="020B0604020202020204" pitchFamily="34" charset="0"/>
              </a:rPr>
              <a:t>standards, which are referred to as "alternate academic achievement standards" - this is why you may see some information referring to the AA-AAAS (Alternate Assessment aligned to Alternate Academic Achievement Standards). The content standards are the same as those for all other students, but may be reduced in depth, breadth, and complexity. </a:t>
            </a:r>
          </a:p>
          <a:p>
            <a:pPr marL="171450" indent="-171450">
              <a:buFont typeface="Arial" panose="020B0604020202020204" pitchFamily="34" charset="0"/>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53B46A-D643-0A49-93D2-6742FCA04024}" type="slidenum">
              <a:rPr lang="en-US" smtClean="0"/>
              <a:t>3</a:t>
            </a:fld>
            <a:endParaRPr lang="en-US" dirty="0"/>
          </a:p>
        </p:txBody>
      </p:sp>
    </p:spTree>
    <p:extLst>
      <p:ext uri="{BB962C8B-B14F-4D97-AF65-F5344CB8AC3E}">
        <p14:creationId xmlns:p14="http://schemas.microsoft.com/office/powerpoint/2010/main" val="340916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Possible Points to Make: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It is important to talk about the role that federal</a:t>
            </a:r>
            <a:r>
              <a:rPr lang="en-US" sz="1200" b="0" baseline="0" dirty="0">
                <a:solidFill>
                  <a:schemeClr val="tx1"/>
                </a:solidFill>
                <a:latin typeface="Arial" panose="020B0604020202020204" pitchFamily="34" charset="0"/>
                <a:cs typeface="Arial" panose="020B0604020202020204" pitchFamily="34" charset="0"/>
              </a:rPr>
              <a:t> education law plays in defining state, district, and school requirements in implementing the [state's name for alternate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The Elementary and Secondary Education Act (ESEA), which provides funds to states, districts, and schools was reauthorized by Congress in 2015 as the Every Student Succeeds Act (ESSA). To receive those funds, we are all required to adhere to ESSA requirements, including the requirement for all students to participate in state and district-wide assessments.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One of the new requirements included in ESSA is the state-level cap of 1.0% on the percentage of tested students in a subject area who participate in the [state's name for alternate assessment]. This is calculated by dividing the number of students participating in the [state's name for alternate assessment] in a subject area by the number of all students tested in that subject area</a:t>
            </a:r>
            <a:endParaRPr lang="en-US" sz="1200" b="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4</a:t>
            </a:fld>
            <a:endParaRPr lang="en-US" dirty="0"/>
          </a:p>
        </p:txBody>
      </p:sp>
    </p:spTree>
    <p:extLst>
      <p:ext uri="{BB962C8B-B14F-4D97-AF65-F5344CB8AC3E}">
        <p14:creationId xmlns:p14="http://schemas.microsoft.com/office/powerpoint/2010/main" val="299998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Possible Points to Make: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ESSA specifically addresses the role of districts in the new participation requirements for the </a:t>
            </a:r>
            <a:r>
              <a:rPr lang="en-US" sz="1200" b="0" baseline="0" dirty="0">
                <a:solidFill>
                  <a:schemeClr val="tx1"/>
                </a:solidFill>
                <a:latin typeface="Arial" panose="020B0604020202020204" pitchFamily="34" charset="0"/>
                <a:cs typeface="Arial" panose="020B0604020202020204" pitchFamily="34" charset="0"/>
              </a:rPr>
              <a:t>[state's name for alternate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Any district in which more than 1.0% of tested students participate or are expected to participate in the [state's name for alternate assessment] must provide to the state the items listed here - assurance that its IEP teams are adhering to the state participation guidelines; a justification, with data, for districts participation in the [state's name for alternate assessment] being over 1.0%; and assurance that parents of students in the district are informed about the implications for their child of participation in the [state's name for alternate assessment] </a:t>
            </a:r>
            <a:endParaRPr lang="en-US" sz="1200" b="0" u="sng"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Next, more details are provided about that last point with regards to parents being informed about implications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5</a:t>
            </a:fld>
            <a:endParaRPr lang="en-US" dirty="0"/>
          </a:p>
        </p:txBody>
      </p:sp>
    </p:spTree>
    <p:extLst>
      <p:ext uri="{BB962C8B-B14F-4D97-AF65-F5344CB8AC3E}">
        <p14:creationId xmlns:p14="http://schemas.microsoft.com/office/powerpoint/2010/main" val="360982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Possible Points to Make: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This slide</a:t>
            </a:r>
            <a:r>
              <a:rPr lang="en-US" sz="1200" b="0" baseline="0" dirty="0">
                <a:solidFill>
                  <a:schemeClr val="tx1"/>
                </a:solidFill>
                <a:latin typeface="Arial" panose="020B0604020202020204" pitchFamily="34" charset="0"/>
                <a:cs typeface="Arial" panose="020B0604020202020204" pitchFamily="34" charset="0"/>
              </a:rPr>
              <a:t> provides some of the possible implications for students of participation in the [state's name for alternate assessment], listed here by whether they are short-term, long-term, or longer-term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solidFill>
                  <a:schemeClr val="tx1"/>
                </a:solidFill>
                <a:latin typeface="Arial" panose="020B0604020202020204" pitchFamily="34" charset="0"/>
                <a:cs typeface="Arial" panose="020B0604020202020204" pitchFamily="34" charset="0"/>
              </a:rPr>
              <a:t>Short-term</a:t>
            </a:r>
            <a:r>
              <a:rPr lang="en-US" sz="1200" b="0" baseline="0" dirty="0">
                <a:solidFill>
                  <a:schemeClr val="tx1"/>
                </a:solidFill>
                <a:latin typeface="Arial" panose="020B0604020202020204" pitchFamily="34" charset="0"/>
                <a:cs typeface="Arial" panose="020B0604020202020204" pitchFamily="34" charset="0"/>
              </a:rPr>
              <a:t> implications focus on the nature of instruction provided to students - for the [state's name for alternate assessment], students are instructed on our ELA, math, science, and other subject area standards presented in less depth, breadth, and complexity compared to the instruction provided to their peers. This necessarily means that they may not be instructed on some of the content that their peers are, which in turn will have potential long-term consequences.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solidFill>
                  <a:schemeClr val="tx1"/>
                </a:solidFill>
                <a:latin typeface="Arial" panose="020B0604020202020204" pitchFamily="34" charset="0"/>
                <a:cs typeface="Arial" panose="020B0604020202020204" pitchFamily="34" charset="0"/>
              </a:rPr>
              <a:t>Long-term</a:t>
            </a:r>
            <a:r>
              <a:rPr lang="en-US" sz="1200" b="0" baseline="0" dirty="0">
                <a:solidFill>
                  <a:schemeClr val="tx1"/>
                </a:solidFill>
                <a:latin typeface="Arial" panose="020B0604020202020204" pitchFamily="34" charset="0"/>
                <a:cs typeface="Arial" panose="020B0604020202020204" pitchFamily="34" charset="0"/>
              </a:rPr>
              <a:t> implications include the possibility that a student may not meet our state's graduation requirements, or that a student may be delayed in making progress toward meeting those requirements [Provide explanation if this is an implication for your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solidFill>
                  <a:schemeClr val="tx1"/>
                </a:solidFill>
                <a:latin typeface="Arial" panose="020B0604020202020204" pitchFamily="34" charset="0"/>
                <a:cs typeface="Arial" panose="020B0604020202020204" pitchFamily="34" charset="0"/>
              </a:rPr>
              <a:t>Longer-term</a:t>
            </a:r>
            <a:r>
              <a:rPr lang="en-US" sz="1200" b="0" baseline="0" dirty="0">
                <a:solidFill>
                  <a:schemeClr val="tx1"/>
                </a:solidFill>
                <a:latin typeface="Arial" panose="020B0604020202020204" pitchFamily="34" charset="0"/>
                <a:cs typeface="Arial" panose="020B0604020202020204" pitchFamily="34" charset="0"/>
              </a:rPr>
              <a:t> implications include the possibility that a student may not be eligible for some post-school opportunities, including admission to some post-secondary training institutions, military service, or jobs.</a:t>
            </a:r>
            <a:endParaRPr lang="en-US" sz="1200" b="1"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6</a:t>
            </a:fld>
            <a:endParaRPr lang="en-US" dirty="0"/>
          </a:p>
        </p:txBody>
      </p:sp>
    </p:spTree>
    <p:extLst>
      <p:ext uri="{BB962C8B-B14F-4D97-AF65-F5344CB8AC3E}">
        <p14:creationId xmlns:p14="http://schemas.microsoft.com/office/powerpoint/2010/main" val="372997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Possible Points to Make: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Now to clarify which students should participate in the </a:t>
            </a:r>
            <a:r>
              <a:rPr lang="en-US" sz="1200" b="0" baseline="0" dirty="0">
                <a:solidFill>
                  <a:schemeClr val="tx1"/>
                </a:solidFill>
                <a:latin typeface="Arial" panose="020B0604020202020204" pitchFamily="34" charset="0"/>
                <a:cs typeface="Arial" panose="020B0604020202020204" pitchFamily="34" charset="0"/>
              </a:rPr>
              <a:t>[state's name for alternate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First, as stated in law and regulations, only those students who have the "most significant cognitive disabilities" should participate in the [state's name for alternate assessment]. But, what does "the most significant cognitive disabilities" really mean? We need to explore this in more depth because there is </a:t>
            </a:r>
            <a:r>
              <a:rPr lang="en-US" sz="1200" b="1" baseline="0" dirty="0">
                <a:solidFill>
                  <a:schemeClr val="tx1"/>
                </a:solidFill>
                <a:latin typeface="Arial" panose="020B0604020202020204" pitchFamily="34" charset="0"/>
                <a:cs typeface="Arial" panose="020B0604020202020204" pitchFamily="34" charset="0"/>
              </a:rPr>
              <a:t>no special education category </a:t>
            </a:r>
            <a:r>
              <a:rPr lang="en-US" sz="1200" b="0" baseline="0" dirty="0">
                <a:solidFill>
                  <a:schemeClr val="tx1"/>
                </a:solidFill>
                <a:latin typeface="Arial" panose="020B0604020202020204" pitchFamily="34" charset="0"/>
                <a:cs typeface="Arial" panose="020B0604020202020204" pitchFamily="34" charset="0"/>
              </a:rPr>
              <a:t>of "most significant cognitive 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One of the things that we know is that most of the students who do appropriately participate in the [state's name for alternate assessment] have the IDEA categorical labels of intellectual disabilities, autism, and multiple disabilities </a:t>
            </a:r>
            <a:r>
              <a:rPr lang="en-US" sz="1200" b="1" baseline="0" dirty="0">
                <a:solidFill>
                  <a:schemeClr val="tx1"/>
                </a:solidFill>
                <a:latin typeface="Arial" panose="020B0604020202020204" pitchFamily="34" charset="0"/>
                <a:cs typeface="Arial" panose="020B0604020202020204" pitchFamily="34" charset="0"/>
              </a:rPr>
              <a:t>BUT </a:t>
            </a:r>
            <a:r>
              <a:rPr lang="en-US" sz="1200" b="0" baseline="0" dirty="0">
                <a:solidFill>
                  <a:schemeClr val="tx1"/>
                </a:solidFill>
                <a:latin typeface="Arial" panose="020B0604020202020204" pitchFamily="34" charset="0"/>
                <a:cs typeface="Arial" panose="020B0604020202020204" pitchFamily="34" charset="0"/>
              </a:rPr>
              <a:t>it is critical to remember that </a:t>
            </a:r>
            <a:r>
              <a:rPr lang="en-US" sz="1200" b="1" baseline="0" dirty="0">
                <a:solidFill>
                  <a:schemeClr val="tx1"/>
                </a:solidFill>
                <a:latin typeface="Arial" panose="020B0604020202020204" pitchFamily="34" charset="0"/>
                <a:cs typeface="Arial" panose="020B0604020202020204" pitchFamily="34" charset="0"/>
              </a:rPr>
              <a:t>not all </a:t>
            </a:r>
            <a:r>
              <a:rPr lang="en-US" sz="1200" b="0" baseline="0" dirty="0">
                <a:solidFill>
                  <a:schemeClr val="tx1"/>
                </a:solidFill>
                <a:latin typeface="Arial" panose="020B0604020202020204" pitchFamily="34" charset="0"/>
                <a:cs typeface="Arial" panose="020B0604020202020204" pitchFamily="34" charset="0"/>
              </a:rPr>
              <a:t>of the students with these labels should be assigned to the [state's name for alternate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Another thing that we know is that many of the students who do appropriately participate in the [state's name for alternate assessment] come to kindergarten already having been identified for special education services to support their intellectual and adaptive behavior challenges. Of course, </a:t>
            </a:r>
            <a:r>
              <a:rPr lang="en-US" sz="1200" b="1" baseline="0" dirty="0">
                <a:solidFill>
                  <a:schemeClr val="tx1"/>
                </a:solidFill>
                <a:latin typeface="Arial" panose="020B0604020202020204" pitchFamily="34" charset="0"/>
                <a:cs typeface="Arial" panose="020B0604020202020204" pitchFamily="34" charset="0"/>
              </a:rPr>
              <a:t>not all </a:t>
            </a:r>
            <a:r>
              <a:rPr lang="en-US" sz="1200" b="0" baseline="0" dirty="0">
                <a:solidFill>
                  <a:schemeClr val="tx1"/>
                </a:solidFill>
                <a:latin typeface="Arial" panose="020B0604020202020204" pitchFamily="34" charset="0"/>
                <a:cs typeface="Arial" panose="020B0604020202020204" pitchFamily="34" charset="0"/>
              </a:rPr>
              <a:t>of these students should take the [state's name for alternate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As you can tell from what we know, the decision about which students should participate in [state's name for alternate assessment]  is often a very difficult decision.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7</a:t>
            </a:fld>
            <a:endParaRPr lang="en-US" dirty="0"/>
          </a:p>
        </p:txBody>
      </p:sp>
    </p:spTree>
    <p:extLst>
      <p:ext uri="{BB962C8B-B14F-4D97-AF65-F5344CB8AC3E}">
        <p14:creationId xmlns:p14="http://schemas.microsoft.com/office/powerpoint/2010/main" val="283928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Possible Points to Make:</a:t>
            </a:r>
            <a:endParaRPr lang="en-US" sz="12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Data help us to understand</a:t>
            </a:r>
            <a:r>
              <a:rPr lang="en-US" sz="1200" b="0" baseline="0" dirty="0">
                <a:solidFill>
                  <a:schemeClr val="tx1"/>
                </a:solidFill>
                <a:latin typeface="Arial" panose="020B0604020202020204" pitchFamily="34" charset="0"/>
                <a:cs typeface="Arial" panose="020B0604020202020204" pitchFamily="34" charset="0"/>
              </a:rPr>
              <a:t> who the students are who are participating in alternate assessments across states and who are participating in our [state's name for alternate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The national data, based here on 15 states, show the percentages in the three disability categories already mentioned - intellectual disabilities, autism, and multiple disabilities. The last bar in the chart reflects other disabilities, some of which are questionable, such as students with learning disabilities and speech-language impairments. Some students in other categories may be appropriately participating in the alternate assessment, such as students who are in the deaf-blind category who also have significant intellectual and adaptive functioning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In our state….[add available data]</a:t>
            </a:r>
            <a:endParaRPr lang="en-US" sz="1200" b="1"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8</a:t>
            </a:fld>
            <a:endParaRPr lang="en-US" dirty="0"/>
          </a:p>
        </p:txBody>
      </p:sp>
    </p:spTree>
    <p:extLst>
      <p:ext uri="{BB962C8B-B14F-4D97-AF65-F5344CB8AC3E}">
        <p14:creationId xmlns:p14="http://schemas.microsoft.com/office/powerpoint/2010/main" val="355621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Possible Points to Make: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This slide shows information</a:t>
            </a:r>
            <a:r>
              <a:rPr lang="en-US" sz="1200" b="0" baseline="0" dirty="0">
                <a:solidFill>
                  <a:schemeClr val="tx1"/>
                </a:solidFill>
                <a:latin typeface="Arial" panose="020B0604020202020204" pitchFamily="34" charset="0"/>
                <a:cs typeface="Arial" panose="020B0604020202020204" pitchFamily="34" charset="0"/>
              </a:rPr>
              <a:t> about commonalities in state guidelines for deciding who should participate in the alternate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As showed in the slide, they are that (a) the disability significantly affect intellectual functioning and adaptive behavior; (b) the instruction of the student is extensive, direct, and individualized with supports provided in all subject areas, with similar supports provided at home; (c) educational and other materials for the student are adapted significantly and specific supports are provided to help the student access those materials; and (d) the student's instruction and performance area aligned to alternate academic achievement standards.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Arial" panose="020B0604020202020204" pitchFamily="34" charset="0"/>
                <a:cs typeface="Arial" panose="020B0604020202020204" pitchFamily="34" charset="0"/>
              </a:rPr>
              <a:t>Some of the students do not yet have a communication system while others use alternative communication systems. Whether a student has a communication system does </a:t>
            </a:r>
            <a:r>
              <a:rPr lang="en-US" sz="1200" b="1" baseline="0" dirty="0">
                <a:solidFill>
                  <a:schemeClr val="tx1"/>
                </a:solidFill>
                <a:latin typeface="Arial" panose="020B0604020202020204" pitchFamily="34" charset="0"/>
                <a:cs typeface="Arial" panose="020B0604020202020204" pitchFamily="34" charset="0"/>
              </a:rPr>
              <a:t>not</a:t>
            </a:r>
            <a:r>
              <a:rPr lang="en-US" sz="1200" b="0" baseline="0" dirty="0">
                <a:solidFill>
                  <a:schemeClr val="tx1"/>
                </a:solidFill>
                <a:latin typeface="Arial" panose="020B0604020202020204" pitchFamily="34" charset="0"/>
                <a:cs typeface="Arial" panose="020B0604020202020204" pitchFamily="34" charset="0"/>
              </a:rPr>
              <a:t> determine which assessment the student should take</a:t>
            </a:r>
            <a:endParaRPr lang="en-US" sz="1200" b="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9</a:t>
            </a:fld>
            <a:endParaRPr lang="en-US" dirty="0"/>
          </a:p>
        </p:txBody>
      </p:sp>
    </p:spTree>
    <p:extLst>
      <p:ext uri="{BB962C8B-B14F-4D97-AF65-F5344CB8AC3E}">
        <p14:creationId xmlns:p14="http://schemas.microsoft.com/office/powerpoint/2010/main" val="351333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1"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7076291" y="4576517"/>
            <a:ext cx="2067710" cy="2281483"/>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9" name="Rectangle 8"/>
          <p:cNvSpPr/>
          <p:nvPr userDrawn="1"/>
        </p:nvSpPr>
        <p:spPr>
          <a:xfrm>
            <a:off x="1" y="4576517"/>
            <a:ext cx="9144000" cy="2281483"/>
          </a:xfrm>
          <a:prstGeom prst="rect">
            <a:avLst/>
          </a:prstGeom>
          <a:solidFill>
            <a:srgbClr val="131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0079" y="4982245"/>
            <a:ext cx="3871532" cy="1434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4000" cy="4576518"/>
          </a:xfrm>
          <a:prstGeom prst="rect">
            <a:avLst/>
          </a:prstGeom>
        </p:spPr>
      </p:pic>
    </p:spTree>
    <p:extLst>
      <p:ext uri="{BB962C8B-B14F-4D97-AF65-F5344CB8AC3E}">
        <p14:creationId xmlns:p14="http://schemas.microsoft.com/office/powerpoint/2010/main" val="419357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249135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121806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325933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4000205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308449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411602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152561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73606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93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044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7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85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Rectangle 4"/>
          <p:cNvSpPr>
            <a:spLocks noGrp="1" noChangeArrowheads="1"/>
          </p:cNvSpPr>
          <p:nvPr>
            <p:ph type="ctrTitle"/>
          </p:nvPr>
        </p:nvSpPr>
        <p:spPr>
          <a:xfrm>
            <a:off x="1752600" y="2509391"/>
            <a:ext cx="5791200" cy="1077218"/>
          </a:xfrm>
          <a:prstGeom prst="rect">
            <a:avLst/>
          </a:prstGeom>
        </p:spPr>
        <p:txBody>
          <a:bodyPr/>
          <a:lstStyle>
            <a:lvl1pPr algn="ctr">
              <a:defRPr b="1" i="0">
                <a:solidFill>
                  <a:srgbClr val="800000"/>
                </a:solidFill>
                <a:latin typeface="Open Sans"/>
                <a:cs typeface="Open Sans"/>
              </a:defRPr>
            </a:lvl1pPr>
          </a:lstStyle>
          <a:p>
            <a:r>
              <a:rPr lang="en-US" dirty="0"/>
              <a:t>Click to edit Master title style</a:t>
            </a:r>
          </a:p>
        </p:txBody>
      </p:sp>
      <p:sp>
        <p:nvSpPr>
          <p:cNvPr id="14" name="Rectangle 5"/>
          <p:cNvSpPr>
            <a:spLocks noGrp="1" noChangeArrowheads="1"/>
          </p:cNvSpPr>
          <p:nvPr>
            <p:ph type="subTitle" idx="1"/>
          </p:nvPr>
        </p:nvSpPr>
        <p:spPr>
          <a:xfrm>
            <a:off x="1752600" y="3733800"/>
            <a:ext cx="5715000" cy="990600"/>
          </a:xfrm>
          <a:prstGeom prst="rect">
            <a:avLst/>
          </a:prstGeom>
        </p:spPr>
        <p:txBody>
          <a:bodyPr/>
          <a:lstStyle>
            <a:lvl1pPr marL="0" indent="0" algn="ctr">
              <a:buFont typeface="Webdings" charset="2"/>
              <a:buNone/>
              <a:defRPr/>
            </a:lvl1pPr>
          </a:lstStyle>
          <a:p>
            <a:r>
              <a:rPr lang="en-US"/>
              <a:t>Click to edit Master subtitle style</a:t>
            </a:r>
            <a:endParaRPr lang="en-US" dirty="0"/>
          </a:p>
        </p:txBody>
      </p:sp>
      <p:pic>
        <p:nvPicPr>
          <p:cNvPr id="16" name="Picture 7" descr="UofM_Driven_white"/>
          <p:cNvPicPr>
            <a:picLocks noChangeAspect="1" noChangeArrowheads="1"/>
          </p:cNvPicPr>
          <p:nvPr userDrawn="1"/>
        </p:nvPicPr>
        <p:blipFill>
          <a:blip r:embed="rId2">
            <a:extLst>
              <a:ext uri="{28A0092B-C50C-407E-A947-70E740481C1C}">
                <a14:useLocalDpi xmlns:a14="http://schemas.microsoft.com/office/drawing/2010/main" val="0"/>
              </a:ext>
            </a:extLst>
          </a:blip>
          <a:srcRect b="38049"/>
          <a:stretch>
            <a:fillRect/>
          </a:stretch>
        </p:blipFill>
        <p:spPr bwMode="auto">
          <a:xfrm>
            <a:off x="6781800" y="6553200"/>
            <a:ext cx="22860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28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206363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89380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0073EC-7F6B-429A-8CAF-9290ACEDD03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BA2536-4998-4593-959D-4D68F8516932}" type="slidenum">
              <a:rPr lang="en-US" smtClean="0"/>
              <a:t>‹#›</a:t>
            </a:fld>
            <a:endParaRPr lang="en-US" dirty="0"/>
          </a:p>
        </p:txBody>
      </p:sp>
    </p:spTree>
    <p:extLst>
      <p:ext uri="{BB962C8B-B14F-4D97-AF65-F5344CB8AC3E}">
        <p14:creationId xmlns:p14="http://schemas.microsoft.com/office/powerpoint/2010/main" val="28724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8"/>
          <a:stretch>
            <a:fillRect/>
          </a:stretch>
        </p:blipFill>
        <p:spPr>
          <a:xfrm>
            <a:off x="1161765" y="6366714"/>
            <a:ext cx="1211132" cy="371839"/>
          </a:xfrm>
          <a:prstGeom prst="rect">
            <a:avLst/>
          </a:prstGeom>
        </p:spPr>
      </p:pic>
      <p:sp>
        <p:nvSpPr>
          <p:cNvPr id="3" name="Footer Placeholder 4"/>
          <p:cNvSpPr>
            <a:spLocks noGrp="1"/>
          </p:cNvSpPr>
          <p:nvPr>
            <p:ph type="ftr" sz="quarter" idx="3"/>
          </p:nvPr>
        </p:nvSpPr>
        <p:spPr>
          <a:xfrm>
            <a:off x="3124200" y="6356350"/>
            <a:ext cx="2895600" cy="365125"/>
          </a:xfrm>
          <a:prstGeom prst="rect">
            <a:avLst/>
          </a:prstGeom>
        </p:spPr>
        <p:txBody>
          <a:bodyPr/>
          <a:lstStyle/>
          <a:p>
            <a:pPr defTabSz="457200"/>
            <a:endParaRPr lang="en-US" dirty="0">
              <a:solidFill>
                <a:prstClr val="black"/>
              </a:solidFill>
              <a:latin typeface="Calibri"/>
            </a:endParaRPr>
          </a:p>
        </p:txBody>
      </p:sp>
      <p:sp>
        <p:nvSpPr>
          <p:cNvPr id="5" name="Rectangle 4"/>
          <p:cNvSpPr/>
          <p:nvPr userDrawn="1"/>
        </p:nvSpPr>
        <p:spPr>
          <a:xfrm>
            <a:off x="0" y="1"/>
            <a:ext cx="9143999" cy="1294189"/>
          </a:xfrm>
          <a:prstGeom prst="rect">
            <a:avLst/>
          </a:prstGeom>
          <a:solidFill>
            <a:srgbClr val="5863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8" name="Rectangle 7"/>
          <p:cNvSpPr/>
          <p:nvPr userDrawn="1"/>
        </p:nvSpPr>
        <p:spPr>
          <a:xfrm>
            <a:off x="0" y="6126163"/>
            <a:ext cx="9143999" cy="731837"/>
          </a:xfrm>
          <a:prstGeom prst="rect">
            <a:avLst/>
          </a:prstGeom>
          <a:solidFill>
            <a:srgbClr val="131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15" name="Picture 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74833" y="6197045"/>
            <a:ext cx="1762613" cy="618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65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3" r:id="rId6"/>
  </p:sldLayoutIdLst>
  <p:txStyles>
    <p:titleStyle>
      <a:lvl1pPr algn="l" defTabSz="457200" rtl="0" eaLnBrk="1" latinLnBrk="0" hangingPunct="1">
        <a:spcBef>
          <a:spcPct val="0"/>
        </a:spcBef>
        <a:buNone/>
        <a:defRPr sz="2800" b="1" kern="1200">
          <a:solidFill>
            <a:schemeClr val="bg1"/>
          </a:solidFill>
          <a:latin typeface="Open Sans bold"/>
          <a:ea typeface="+mj-ea"/>
          <a:cs typeface="Open Sans bold"/>
        </a:defRPr>
      </a:lvl1pPr>
    </p:titleStyle>
    <p:bodyStyle>
      <a:lvl1pPr marL="342900" indent="-342900" algn="l" defTabSz="457200" rtl="0" eaLnBrk="1" latinLnBrk="0" hangingPunct="1">
        <a:spcBef>
          <a:spcPct val="20000"/>
        </a:spcBef>
        <a:buClr>
          <a:srgbClr val="5863AD"/>
        </a:buClr>
        <a:buFont typeface="Arial"/>
        <a:buChar char="•"/>
        <a:defRPr sz="2800" kern="1200">
          <a:solidFill>
            <a:srgbClr val="13163F"/>
          </a:solidFill>
          <a:latin typeface="Open Sans"/>
          <a:ea typeface="+mn-ea"/>
          <a:cs typeface="Open Sans"/>
        </a:defRPr>
      </a:lvl1pPr>
      <a:lvl2pPr marL="742950" indent="-285750" algn="l" defTabSz="457200" rtl="0" eaLnBrk="1" latinLnBrk="0" hangingPunct="1">
        <a:spcBef>
          <a:spcPct val="20000"/>
        </a:spcBef>
        <a:buClr>
          <a:srgbClr val="F79743"/>
        </a:buClr>
        <a:buFont typeface="Arial"/>
        <a:buChar char="–"/>
        <a:defRPr sz="2800" kern="1200">
          <a:solidFill>
            <a:srgbClr val="13163F"/>
          </a:solidFill>
          <a:latin typeface="Open Sans"/>
          <a:ea typeface="+mn-ea"/>
          <a:cs typeface="Open Sans"/>
        </a:defRPr>
      </a:lvl2pPr>
      <a:lvl3pPr marL="1143000" indent="-228600" algn="l" defTabSz="457200" rtl="0" eaLnBrk="1" latinLnBrk="0" hangingPunct="1">
        <a:spcBef>
          <a:spcPct val="20000"/>
        </a:spcBef>
        <a:buClr>
          <a:srgbClr val="623291"/>
        </a:buClr>
        <a:buFont typeface="Arial"/>
        <a:buChar char="•"/>
        <a:defRPr sz="2800" kern="1200">
          <a:solidFill>
            <a:srgbClr val="13163F"/>
          </a:solidFill>
          <a:latin typeface="Open Sans"/>
          <a:ea typeface="+mn-ea"/>
          <a:cs typeface="Open Sans"/>
        </a:defRPr>
      </a:lvl3pPr>
      <a:lvl4pPr marL="1600200" indent="-228600" algn="l" defTabSz="457200" rtl="0" eaLnBrk="1" latinLnBrk="0" hangingPunct="1">
        <a:spcBef>
          <a:spcPct val="20000"/>
        </a:spcBef>
        <a:buClr>
          <a:srgbClr val="BA5555"/>
        </a:buClr>
        <a:buFont typeface="Arial"/>
        <a:buChar char="–"/>
        <a:defRPr sz="2800" kern="1200">
          <a:solidFill>
            <a:srgbClr val="13163F"/>
          </a:solidFill>
          <a:latin typeface="Open Sans"/>
          <a:ea typeface="+mn-ea"/>
          <a:cs typeface="Open Sans"/>
        </a:defRPr>
      </a:lvl4pPr>
      <a:lvl5pPr marL="2057400" indent="-228600" algn="l" defTabSz="457200" rtl="0" eaLnBrk="1" latinLnBrk="0" hangingPunct="1">
        <a:spcBef>
          <a:spcPct val="20000"/>
        </a:spcBef>
        <a:buClr>
          <a:srgbClr val="13163F"/>
        </a:buClr>
        <a:buFont typeface="Arial"/>
        <a:buChar char="»"/>
        <a:defRPr sz="2800" kern="1200">
          <a:solidFill>
            <a:srgbClr val="13163F"/>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073EC-7F6B-429A-8CAF-9290ACEDD03C}" type="datetimeFigureOut">
              <a:rPr lang="en-US" smtClean="0"/>
              <a:t>4/14/2020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A2536-4998-4593-959D-4D68F8516932}" type="slidenum">
              <a:rPr lang="en-US" smtClean="0"/>
              <a:t>‹#›</a:t>
            </a:fld>
            <a:endParaRPr lang="en-US" dirty="0"/>
          </a:p>
        </p:txBody>
      </p:sp>
    </p:spTree>
    <p:extLst>
      <p:ext uri="{BB962C8B-B14F-4D97-AF65-F5344CB8AC3E}">
        <p14:creationId xmlns:p14="http://schemas.microsoft.com/office/powerpoint/2010/main" val="20167863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CEAAB-1E6A-4C55-8B8E-AFC8FACF6820}"/>
              </a:ext>
            </a:extLst>
          </p:cNvPr>
          <p:cNvSpPr/>
          <p:nvPr/>
        </p:nvSpPr>
        <p:spPr>
          <a:xfrm>
            <a:off x="231914" y="1646201"/>
            <a:ext cx="4187686" cy="3649076"/>
          </a:xfrm>
          <a:prstGeom prst="rect">
            <a:avLst/>
          </a:prstGeom>
        </p:spPr>
        <p:txBody>
          <a:bodyPr wrap="square">
            <a:spAutoFit/>
          </a:bodyPr>
          <a:lstStyle/>
          <a:p>
            <a:pPr>
              <a:lnSpc>
                <a:spcPct val="107000"/>
              </a:lnSpc>
            </a:pPr>
            <a:r>
              <a:rPr lang="en-US"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en-US" sz="3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State's name</a:t>
            </a:r>
            <a:r>
              <a:rPr lang="en-US"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 Guidance on Who Should Participate in [</a:t>
            </a:r>
            <a:r>
              <a:rPr lang="en-US" sz="3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state's name for alternate assessment</a:t>
            </a:r>
            <a:r>
              <a:rPr lang="en-US"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TextBox 2">
            <a:extLst>
              <a:ext uri="{FF2B5EF4-FFF2-40B4-BE49-F238E27FC236}">
                <a16:creationId xmlns:a16="http://schemas.microsoft.com/office/drawing/2014/main" id="{64894562-D88D-4593-8310-CF4DF59BFC43}"/>
              </a:ext>
            </a:extLst>
          </p:cNvPr>
          <p:cNvSpPr txBox="1"/>
          <p:nvPr/>
        </p:nvSpPr>
        <p:spPr>
          <a:xfrm>
            <a:off x="0" y="390938"/>
            <a:ext cx="9144000" cy="677108"/>
          </a:xfrm>
          <a:prstGeom prst="rect">
            <a:avLst/>
          </a:prstGeom>
          <a:noFill/>
        </p:spPr>
        <p:txBody>
          <a:bodyPr wrap="square" rtlCol="0">
            <a:spAutoFit/>
          </a:body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Alternate Assessment Participation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313" y="1470991"/>
            <a:ext cx="4463867" cy="4572000"/>
          </a:xfrm>
          <a:prstGeom prst="rect">
            <a:avLst/>
          </a:prstGeom>
        </p:spPr>
      </p:pic>
    </p:spTree>
    <p:extLst>
      <p:ext uri="{BB962C8B-B14F-4D97-AF65-F5344CB8AC3E}">
        <p14:creationId xmlns:p14="http://schemas.microsoft.com/office/powerpoint/2010/main" val="230797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416849"/>
            <a:ext cx="91440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State Guidelines</a:t>
            </a:r>
          </a:p>
        </p:txBody>
      </p:sp>
      <p:sp>
        <p:nvSpPr>
          <p:cNvPr id="3" name="TextBox 2"/>
          <p:cNvSpPr txBox="1"/>
          <p:nvPr/>
        </p:nvSpPr>
        <p:spPr>
          <a:xfrm>
            <a:off x="217714" y="1535397"/>
            <a:ext cx="8766629"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[Insert primary points in your state's participation guidelines]</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[Provide link(s) to guidelines and supporting materials on your state's guidelines]</a:t>
            </a:r>
            <a:r>
              <a:rPr lang="en-US" sz="30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90169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416849"/>
            <a:ext cx="914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Participation Decision-Making Process</a:t>
            </a:r>
          </a:p>
        </p:txBody>
      </p:sp>
      <p:sp>
        <p:nvSpPr>
          <p:cNvPr id="3" name="TextBox 2"/>
          <p:cNvSpPr txBox="1"/>
          <p:nvPr/>
        </p:nvSpPr>
        <p:spPr>
          <a:xfrm>
            <a:off x="217714" y="1535397"/>
            <a:ext cx="8766629" cy="42473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Individualized Education Program (IEP) teams make the decision about which assessment a student takes</a:t>
            </a:r>
          </a:p>
          <a:p>
            <a:pPr marL="465138"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Parents and guardians are key to the decision</a:t>
            </a:r>
          </a:p>
          <a:p>
            <a:pPr marL="465138"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School professionals should not make decision without parent or guardian input</a:t>
            </a:r>
          </a:p>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IEP teams need training and resources to help with making the participation decision</a:t>
            </a:r>
          </a:p>
          <a:p>
            <a:pPr marL="465138"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[Provide link to state's resources here]</a:t>
            </a:r>
          </a:p>
        </p:txBody>
      </p:sp>
    </p:spTree>
    <p:extLst>
      <p:ext uri="{BB962C8B-B14F-4D97-AF65-F5344CB8AC3E}">
        <p14:creationId xmlns:p14="http://schemas.microsoft.com/office/powerpoint/2010/main" val="248169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63345"/>
            <a:ext cx="9144000" cy="12618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Communicating with </a:t>
            </a:r>
          </a:p>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Parents and Guardians</a:t>
            </a:r>
          </a:p>
        </p:txBody>
      </p:sp>
      <p:sp>
        <p:nvSpPr>
          <p:cNvPr id="3" name="TextBox 2"/>
          <p:cNvSpPr txBox="1"/>
          <p:nvPr/>
        </p:nvSpPr>
        <p:spPr>
          <a:xfrm>
            <a:off x="217714" y="1535397"/>
            <a:ext cx="8766629"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Listen to them and respect their views!</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Treat them as equal partners in the education of their child</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Show up where they are (e.g., community events), partner with community organizations, and engage community liaisons</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Use interpreters to bridge potential cultural and linguistic barriers </a:t>
            </a:r>
            <a:endParaRPr lang="en-US" sz="3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5088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416849"/>
            <a:ext cx="914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Helpful Resources</a:t>
            </a:r>
          </a:p>
        </p:txBody>
      </p:sp>
      <p:sp>
        <p:nvSpPr>
          <p:cNvPr id="3" name="TextBox 2"/>
          <p:cNvSpPr txBox="1"/>
          <p:nvPr/>
        </p:nvSpPr>
        <p:spPr>
          <a:xfrm>
            <a:off x="217714" y="1535397"/>
            <a:ext cx="8766629" cy="42780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State Department Contact:</a:t>
            </a:r>
          </a:p>
          <a:p>
            <a:pPr>
              <a:buClr>
                <a:schemeClr val="tx2">
                  <a:lumMod val="75000"/>
                </a:schemeClr>
              </a:buClr>
            </a:pPr>
            <a:endParaRPr lang="en-US" sz="3000" dirty="0">
              <a:latin typeface="Open Sans" panose="020B0606030504020204" pitchFamily="34" charset="0"/>
              <a:ea typeface="Open Sans" panose="020B0606030504020204" pitchFamily="34" charset="0"/>
              <a:cs typeface="Open Sans" panose="020B0606030504020204" pitchFamily="34" charset="0"/>
            </a:endParaRPr>
          </a:p>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State Resources:</a:t>
            </a:r>
          </a:p>
          <a:p>
            <a:pPr>
              <a:buClr>
                <a:schemeClr val="tx2">
                  <a:lumMod val="75000"/>
                </a:schemeClr>
              </a:buClr>
            </a:pPr>
            <a:endParaRPr lang="en-US" sz="3000" dirty="0">
              <a:latin typeface="Open Sans" panose="020B0606030504020204" pitchFamily="34" charset="0"/>
              <a:ea typeface="Open Sans" panose="020B0606030504020204" pitchFamily="34" charset="0"/>
              <a:cs typeface="Open Sans" panose="020B0606030504020204" pitchFamily="34" charset="0"/>
            </a:endParaRPr>
          </a:p>
          <a:p>
            <a:pPr>
              <a:buClr>
                <a:schemeClr val="tx2">
                  <a:lumMod val="75000"/>
                </a:schemeClr>
              </a:buClr>
            </a:pPr>
            <a:endParaRPr lang="en-US" sz="3000" dirty="0">
              <a:latin typeface="Open Sans" panose="020B0606030504020204" pitchFamily="34" charset="0"/>
              <a:ea typeface="Open Sans" panose="020B0606030504020204" pitchFamily="34" charset="0"/>
              <a:cs typeface="Open Sans" panose="020B0606030504020204" pitchFamily="34" charset="0"/>
            </a:endParaRPr>
          </a:p>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Other Resources: </a:t>
            </a:r>
          </a:p>
          <a:p>
            <a:pPr marL="914400">
              <a:buClr>
                <a:schemeClr val="tx2">
                  <a:lumMod val="75000"/>
                </a:schemeClr>
              </a:buClr>
            </a:pPr>
            <a:r>
              <a:rPr lang="en-US" sz="3000" dirty="0">
                <a:latin typeface="Open Sans" panose="020B0606030504020204" pitchFamily="34" charset="0"/>
                <a:ea typeface="Open Sans" panose="020B0606030504020204" pitchFamily="34" charset="0"/>
                <a:cs typeface="Open Sans" panose="020B0606030504020204" pitchFamily="34" charset="0"/>
              </a:rPr>
              <a:t>1% Toolkit from the National Center on Educational Outcomes (NCEO):</a:t>
            </a:r>
          </a:p>
          <a:p>
            <a:pPr marL="914400">
              <a:buClr>
                <a:schemeClr val="tx2">
                  <a:lumMod val="75000"/>
                </a:schemeClr>
              </a:buClr>
            </a:pPr>
            <a:r>
              <a:rPr lang="en-US" sz="3200" dirty="0">
                <a:hlinkClick r:id="rId3"/>
              </a:rPr>
              <a:t>https://nceo.info/Resources/tools</a:t>
            </a:r>
            <a:endParaRPr lang="en-US" sz="3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478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390938"/>
            <a:ext cx="9144000" cy="677108"/>
          </a:xfrm>
          <a:prstGeom prst="rect">
            <a:avLst/>
          </a:prstGeom>
          <a:noFill/>
        </p:spPr>
        <p:txBody>
          <a:bodyPr wrap="square" rtlCol="0">
            <a:spAutoFit/>
          </a:body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Presentation Objectives</a:t>
            </a:r>
          </a:p>
        </p:txBody>
      </p:sp>
      <p:sp>
        <p:nvSpPr>
          <p:cNvPr id="3" name="TextBox 2"/>
          <p:cNvSpPr txBox="1"/>
          <p:nvPr/>
        </p:nvSpPr>
        <p:spPr>
          <a:xfrm>
            <a:off x="217714" y="1509486"/>
            <a:ext cx="8766629" cy="4524315"/>
          </a:xfrm>
          <a:prstGeom prst="rect">
            <a:avLst/>
          </a:prstGeom>
          <a:noFill/>
        </p:spPr>
        <p:txBody>
          <a:bodyPr wrap="square" rtlCol="0">
            <a:spAutoFit/>
          </a:bodyPr>
          <a:lstStyle/>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Purpose of [</a:t>
            </a:r>
            <a:r>
              <a:rPr lang="en-US" sz="3200" i="1" dirty="0">
                <a:latin typeface="Open Sans" panose="020B0606030504020204" pitchFamily="34" charset="0"/>
                <a:ea typeface="Open Sans" panose="020B0606030504020204" pitchFamily="34" charset="0"/>
                <a:cs typeface="Open Sans" panose="020B0606030504020204" pitchFamily="34" charset="0"/>
              </a:rPr>
              <a:t>state name for alternate assessment</a:t>
            </a:r>
            <a:r>
              <a:rPr lang="en-US" sz="3200" dirty="0">
                <a:latin typeface="Open Sans" panose="020B0606030504020204" pitchFamily="34" charset="0"/>
                <a:ea typeface="Open Sans" panose="020B0606030504020204" pitchFamily="34" charset="0"/>
                <a:cs typeface="Open Sans" panose="020B0606030504020204" pitchFamily="34" charset="0"/>
              </a:rPr>
              <a:t>]</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Implications for a student who takes the [</a:t>
            </a:r>
            <a:r>
              <a:rPr lang="en-US" sz="3200" i="1" dirty="0">
                <a:latin typeface="Open Sans" panose="020B0606030504020204" pitchFamily="34" charset="0"/>
                <a:ea typeface="Open Sans" panose="020B0606030504020204" pitchFamily="34" charset="0"/>
                <a:cs typeface="Open Sans" panose="020B0606030504020204" pitchFamily="34" charset="0"/>
              </a:rPr>
              <a:t>state name for alternate assessment</a:t>
            </a:r>
            <a:r>
              <a:rPr lang="en-US" sz="3200" dirty="0">
                <a:latin typeface="Open Sans" panose="020B0606030504020204" pitchFamily="34" charset="0"/>
                <a:ea typeface="Open Sans" panose="020B0606030504020204" pitchFamily="34" charset="0"/>
                <a:cs typeface="Open Sans" panose="020B0606030504020204" pitchFamily="34" charset="0"/>
              </a:rPr>
              <a:t>]</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Talking with parents about the [</a:t>
            </a:r>
            <a:r>
              <a:rPr lang="en-US" sz="3200" i="1" dirty="0">
                <a:latin typeface="Open Sans" panose="020B0606030504020204" pitchFamily="34" charset="0"/>
                <a:ea typeface="Open Sans" panose="020B0606030504020204" pitchFamily="34" charset="0"/>
                <a:cs typeface="Open Sans" panose="020B0606030504020204" pitchFamily="34" charset="0"/>
              </a:rPr>
              <a:t>state name for alternate assessment</a:t>
            </a:r>
            <a:r>
              <a:rPr lang="en-US" sz="3200" dirty="0">
                <a:latin typeface="Open Sans" panose="020B0606030504020204" pitchFamily="34" charset="0"/>
                <a:ea typeface="Open Sans" panose="020B0606030504020204" pitchFamily="34" charset="0"/>
                <a:cs typeface="Open Sans" panose="020B0606030504020204" pitchFamily="34" charset="0"/>
              </a:rPr>
              <a:t>]</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Supporting decisions about which students should participate in the [</a:t>
            </a:r>
            <a:r>
              <a:rPr lang="en-US" sz="3200" i="1" dirty="0">
                <a:latin typeface="Open Sans" panose="020B0606030504020204" pitchFamily="34" charset="0"/>
                <a:ea typeface="Open Sans" panose="020B0606030504020204" pitchFamily="34" charset="0"/>
                <a:cs typeface="Open Sans" panose="020B0606030504020204" pitchFamily="34" charset="0"/>
              </a:rPr>
              <a:t>state name for alternate assessment</a:t>
            </a:r>
            <a:r>
              <a:rPr lang="en-US" sz="32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02493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390938"/>
            <a:ext cx="9144000" cy="677108"/>
          </a:xfrm>
          <a:prstGeom prst="rect">
            <a:avLst/>
          </a:prstGeom>
          <a:noFill/>
        </p:spPr>
        <p:txBody>
          <a:bodyPr wrap="square" rtlCol="0">
            <a:spAutoFit/>
          </a:body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Alternate Assessment Purpose</a:t>
            </a:r>
          </a:p>
        </p:txBody>
      </p:sp>
      <p:sp>
        <p:nvSpPr>
          <p:cNvPr id="3" name="TextBox 2"/>
          <p:cNvSpPr txBox="1"/>
          <p:nvPr/>
        </p:nvSpPr>
        <p:spPr>
          <a:xfrm>
            <a:off x="217714" y="1509486"/>
            <a:ext cx="8766629" cy="4524315"/>
          </a:xfrm>
          <a:prstGeom prst="rect">
            <a:avLst/>
          </a:prstGeom>
          <a:noFill/>
        </p:spPr>
        <p:txBody>
          <a:bodyPr wrap="square" rtlCol="0">
            <a:spAutoFit/>
          </a:bodyPr>
          <a:lstStyle/>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a:t>
            </a:r>
            <a:r>
              <a:rPr lang="en-US" sz="3200" i="1" dirty="0">
                <a:latin typeface="Open Sans" panose="020B0606030504020204" pitchFamily="34" charset="0"/>
                <a:ea typeface="Open Sans" panose="020B0606030504020204" pitchFamily="34" charset="0"/>
                <a:cs typeface="Open Sans" panose="020B0606030504020204" pitchFamily="34" charset="0"/>
              </a:rPr>
              <a:t>state name for alternate assessment</a:t>
            </a:r>
            <a:r>
              <a:rPr lang="en-US" sz="3200" dirty="0">
                <a:latin typeface="Open Sans" panose="020B0606030504020204" pitchFamily="34" charset="0"/>
                <a:ea typeface="Open Sans" panose="020B0606030504020204" pitchFamily="34" charset="0"/>
                <a:cs typeface="Open Sans" panose="020B0606030504020204" pitchFamily="34" charset="0"/>
              </a:rPr>
              <a:t>] is one part of our state's assessment system for school-age children</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a:t>
            </a:r>
            <a:r>
              <a:rPr lang="en-US" sz="3200" i="1" dirty="0">
                <a:latin typeface="Open Sans" panose="020B0606030504020204" pitchFamily="34" charset="0"/>
                <a:ea typeface="Open Sans" panose="020B0606030504020204" pitchFamily="34" charset="0"/>
                <a:cs typeface="Open Sans" panose="020B0606030504020204" pitchFamily="34" charset="0"/>
              </a:rPr>
              <a:t>state name for alternate assessment</a:t>
            </a:r>
            <a:r>
              <a:rPr lang="en-US" sz="3200" dirty="0">
                <a:latin typeface="Open Sans" panose="020B0606030504020204" pitchFamily="34" charset="0"/>
                <a:ea typeface="Open Sans" panose="020B0606030504020204" pitchFamily="34" charset="0"/>
                <a:cs typeface="Open Sans" panose="020B0606030504020204" pitchFamily="34" charset="0"/>
              </a:rPr>
              <a:t>] is designed specifically for those students with "the most significant cognitive disabilities." It is based on </a:t>
            </a:r>
            <a:r>
              <a:rPr lang="en-US" sz="3200" b="1" dirty="0">
                <a:latin typeface="Open Sans" panose="020B0606030504020204" pitchFamily="34" charset="0"/>
                <a:ea typeface="Open Sans" panose="020B0606030504020204" pitchFamily="34" charset="0"/>
                <a:cs typeface="Open Sans" panose="020B0606030504020204" pitchFamily="34" charset="0"/>
              </a:rPr>
              <a:t>alternate achievement </a:t>
            </a:r>
            <a:r>
              <a:rPr lang="en-US" sz="3200" dirty="0">
                <a:latin typeface="Open Sans" panose="020B0606030504020204" pitchFamily="34" charset="0"/>
                <a:ea typeface="Open Sans" panose="020B0606030504020204" pitchFamily="34" charset="0"/>
                <a:cs typeface="Open Sans" panose="020B0606030504020204" pitchFamily="34" charset="0"/>
              </a:rPr>
              <a:t>standards, which means the performance expected is different.</a:t>
            </a:r>
          </a:p>
        </p:txBody>
      </p:sp>
    </p:spTree>
    <p:extLst>
      <p:ext uri="{BB962C8B-B14F-4D97-AF65-F5344CB8AC3E}">
        <p14:creationId xmlns:p14="http://schemas.microsoft.com/office/powerpoint/2010/main" val="93889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390938"/>
            <a:ext cx="9144000" cy="677108"/>
          </a:xfrm>
          <a:prstGeom prst="rect">
            <a:avLst/>
          </a:prstGeom>
          <a:noFill/>
        </p:spPr>
        <p:txBody>
          <a:bodyPr wrap="square" rtlCol="0">
            <a:spAutoFit/>
          </a:body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Federal Law Requirements</a:t>
            </a:r>
          </a:p>
        </p:txBody>
      </p:sp>
      <p:sp>
        <p:nvSpPr>
          <p:cNvPr id="3" name="TextBox 2"/>
          <p:cNvSpPr txBox="1"/>
          <p:nvPr/>
        </p:nvSpPr>
        <p:spPr>
          <a:xfrm>
            <a:off x="217714" y="1509486"/>
            <a:ext cx="8766629" cy="4524315"/>
          </a:xfrm>
          <a:prstGeom prst="rect">
            <a:avLst/>
          </a:prstGeom>
          <a:noFill/>
        </p:spPr>
        <p:txBody>
          <a:bodyPr wrap="square" rtlCol="0">
            <a:spAutoFit/>
          </a:bodyPr>
          <a:lstStyle/>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Every Student Succeeds Act (ESSA) provides funds for our state's elementary and secondary education system. We must adhere to ESSA requirements, including those about state and district assessments</a:t>
            </a:r>
          </a:p>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ESSA placed a </a:t>
            </a:r>
            <a:r>
              <a:rPr lang="en-US" sz="3200" b="1" dirty="0">
                <a:latin typeface="Open Sans" panose="020B0606030504020204" pitchFamily="34" charset="0"/>
                <a:ea typeface="Open Sans" panose="020B0606030504020204" pitchFamily="34" charset="0"/>
                <a:cs typeface="Open Sans" panose="020B0606030504020204" pitchFamily="34" charset="0"/>
              </a:rPr>
              <a:t>1.0% state-level cap</a:t>
            </a:r>
            <a:r>
              <a:rPr lang="en-US" sz="3200" dirty="0">
                <a:latin typeface="Open Sans" panose="020B0606030504020204" pitchFamily="34" charset="0"/>
                <a:ea typeface="Open Sans" panose="020B0606030504020204" pitchFamily="34" charset="0"/>
                <a:cs typeface="Open Sans" panose="020B0606030504020204" pitchFamily="34" charset="0"/>
              </a:rPr>
              <a:t> on participation in the [</a:t>
            </a:r>
            <a:r>
              <a:rPr lang="en-US" sz="3200" i="1" dirty="0">
                <a:latin typeface="Open Sans" panose="020B0606030504020204" pitchFamily="34" charset="0"/>
                <a:ea typeface="Open Sans" panose="020B0606030504020204" pitchFamily="34" charset="0"/>
                <a:cs typeface="Open Sans" panose="020B0606030504020204" pitchFamily="34" charset="0"/>
              </a:rPr>
              <a:t>state's name for alternate assessment</a:t>
            </a:r>
            <a:r>
              <a:rPr lang="en-US" sz="3200" dirty="0">
                <a:latin typeface="Open Sans" panose="020B0606030504020204" pitchFamily="34" charset="0"/>
                <a:ea typeface="Open Sans" panose="020B0606030504020204" pitchFamily="34" charset="0"/>
                <a:cs typeface="Open Sans" panose="020B0606030504020204" pitchFamily="34" charset="0"/>
              </a:rPr>
              <a:t>], by subject area, across all grades.</a:t>
            </a:r>
          </a:p>
        </p:txBody>
      </p:sp>
    </p:spTree>
    <p:extLst>
      <p:ext uri="{BB962C8B-B14F-4D97-AF65-F5344CB8AC3E}">
        <p14:creationId xmlns:p14="http://schemas.microsoft.com/office/powerpoint/2010/main" val="12785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390938"/>
            <a:ext cx="9144000" cy="677108"/>
          </a:xfrm>
          <a:prstGeom prst="rect">
            <a:avLst/>
          </a:prstGeom>
          <a:noFill/>
        </p:spPr>
        <p:txBody>
          <a:bodyPr wrap="square" rtlCol="0">
            <a:spAutoFit/>
          </a:body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Implications for Districts</a:t>
            </a:r>
          </a:p>
        </p:txBody>
      </p:sp>
      <p:sp>
        <p:nvSpPr>
          <p:cNvPr id="3" name="TextBox 2"/>
          <p:cNvSpPr txBox="1"/>
          <p:nvPr/>
        </p:nvSpPr>
        <p:spPr>
          <a:xfrm>
            <a:off x="217714" y="1509486"/>
            <a:ext cx="8766629" cy="4647426"/>
          </a:xfrm>
          <a:prstGeom prst="rect">
            <a:avLst/>
          </a:prstGeom>
          <a:noFill/>
        </p:spPr>
        <p:txBody>
          <a:bodyPr wrap="square" rtlCol="0">
            <a:spAutoFit/>
          </a:bodyPr>
          <a:lstStyle/>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ESSA requires districts with more than 1.0% participation in the [</a:t>
            </a:r>
            <a:r>
              <a:rPr lang="en-US" sz="3200" i="1" dirty="0">
                <a:latin typeface="Open Sans" panose="020B0606030504020204" pitchFamily="34" charset="0"/>
                <a:ea typeface="Open Sans" panose="020B0606030504020204" pitchFamily="34" charset="0"/>
                <a:cs typeface="Open Sans" panose="020B0606030504020204" pitchFamily="34" charset="0"/>
              </a:rPr>
              <a:t>state name for alternate assessment</a:t>
            </a:r>
            <a:r>
              <a:rPr lang="en-US" sz="3200" dirty="0">
                <a:latin typeface="Open Sans" panose="020B0606030504020204" pitchFamily="34" charset="0"/>
                <a:ea typeface="Open Sans" panose="020B0606030504020204" pitchFamily="34" charset="0"/>
                <a:cs typeface="Open Sans" panose="020B0606030504020204" pitchFamily="34" charset="0"/>
              </a:rPr>
              <a:t>] in a subject area to provide to the state:</a:t>
            </a:r>
          </a:p>
          <a:p>
            <a:pPr marL="465138" indent="-231775">
              <a:buClr>
                <a:schemeClr val="tx2">
                  <a:lumMod val="75000"/>
                </a:schemeClr>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Assurance that IEP teams are adhering to the state's participation guidelines</a:t>
            </a:r>
          </a:p>
          <a:p>
            <a:pPr marL="465138" indent="-231775">
              <a:buClr>
                <a:schemeClr val="tx2">
                  <a:lumMod val="75000"/>
                </a:schemeClr>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Justification for the participation rate over 1.0%</a:t>
            </a:r>
          </a:p>
          <a:p>
            <a:pPr marL="465138" indent="-231775">
              <a:buClr>
                <a:schemeClr val="tx2">
                  <a:lumMod val="75000"/>
                </a:schemeClr>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Assurance that parents are informed about implications for their child of participation in the [</a:t>
            </a:r>
            <a:r>
              <a:rPr lang="en-US" sz="2800" i="1" dirty="0">
                <a:latin typeface="Open Sans" panose="020B0606030504020204" pitchFamily="34" charset="0"/>
                <a:ea typeface="Open Sans" panose="020B0606030504020204" pitchFamily="34" charset="0"/>
                <a:cs typeface="Open Sans" panose="020B0606030504020204" pitchFamily="34" charset="0"/>
              </a:rPr>
              <a:t>state name for alternate assessment</a:t>
            </a:r>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6597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390938"/>
            <a:ext cx="9144000" cy="677108"/>
          </a:xfrm>
          <a:prstGeom prst="rect">
            <a:avLst/>
          </a:prstGeom>
          <a:noFill/>
        </p:spPr>
        <p:txBody>
          <a:bodyPr wrap="square" rtlCol="0">
            <a:spAutoFit/>
          </a:body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Implications for Students</a:t>
            </a:r>
          </a:p>
        </p:txBody>
      </p:sp>
      <p:sp>
        <p:nvSpPr>
          <p:cNvPr id="3" name="TextBox 2"/>
          <p:cNvSpPr txBox="1"/>
          <p:nvPr/>
        </p:nvSpPr>
        <p:spPr>
          <a:xfrm>
            <a:off x="217714" y="1509486"/>
            <a:ext cx="8766629" cy="4524315"/>
          </a:xfrm>
          <a:prstGeom prst="rect">
            <a:avLst/>
          </a:prstGeom>
          <a:noFill/>
        </p:spPr>
        <p:txBody>
          <a:bodyPr wrap="square" rtlCol="0">
            <a:spAutoFit/>
          </a:bodyPr>
          <a:lstStyle/>
          <a:p>
            <a:pPr marL="231775" indent="-231775">
              <a:buClr>
                <a:schemeClr val="tx2">
                  <a:lumMod val="75000"/>
                </a:schemeClr>
              </a:buClr>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Short-term</a:t>
            </a:r>
            <a:r>
              <a:rPr lang="en-US" sz="3200" dirty="0">
                <a:latin typeface="Open Sans" panose="020B0606030504020204" pitchFamily="34" charset="0"/>
                <a:ea typeface="Open Sans" panose="020B0606030504020204" pitchFamily="34" charset="0"/>
                <a:cs typeface="Open Sans" panose="020B0606030504020204" pitchFamily="34" charset="0"/>
              </a:rPr>
              <a:t>: Student's instruction is in less depth, breadth, and complexity than the instruction of other students</a:t>
            </a:r>
          </a:p>
          <a:p>
            <a:pPr marL="231775" indent="-231775">
              <a:buClr>
                <a:schemeClr val="tx2">
                  <a:lumMod val="75000"/>
                </a:schemeClr>
              </a:buClr>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Long-term: </a:t>
            </a:r>
            <a:r>
              <a:rPr lang="en-US" sz="3200" dirty="0">
                <a:latin typeface="Open Sans" panose="020B0606030504020204" pitchFamily="34" charset="0"/>
                <a:ea typeface="Open Sans" panose="020B0606030504020204" pitchFamily="34" charset="0"/>
                <a:cs typeface="Open Sans" panose="020B0606030504020204" pitchFamily="34" charset="0"/>
              </a:rPr>
              <a:t>Student may not meet the requirements for the state's graduation diploma</a:t>
            </a:r>
          </a:p>
          <a:p>
            <a:pPr marL="231775" indent="-231775">
              <a:buClr>
                <a:schemeClr val="tx2">
                  <a:lumMod val="75000"/>
                </a:schemeClr>
              </a:buClr>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Longer-term: </a:t>
            </a:r>
            <a:r>
              <a:rPr lang="en-US" sz="3200" dirty="0">
                <a:latin typeface="Open Sans" panose="020B0606030504020204" pitchFamily="34" charset="0"/>
                <a:ea typeface="Open Sans" panose="020B0606030504020204" pitchFamily="34" charset="0"/>
                <a:cs typeface="Open Sans" panose="020B0606030504020204" pitchFamily="34" charset="0"/>
              </a:rPr>
              <a:t>Student may not be eligible for some post-secondary training institutions, military service, </a:t>
            </a:r>
            <a:r>
              <a:rPr lang="en-US" sz="3200">
                <a:latin typeface="Open Sans" panose="020B0606030504020204" pitchFamily="34" charset="0"/>
                <a:ea typeface="Open Sans" panose="020B0606030504020204" pitchFamily="34" charset="0"/>
                <a:cs typeface="Open Sans" panose="020B0606030504020204" pitchFamily="34" charset="0"/>
              </a:rPr>
              <a:t>or jobs </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235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416849"/>
            <a:ext cx="91440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Which Students Should Participate?</a:t>
            </a:r>
          </a:p>
        </p:txBody>
      </p:sp>
      <p:sp>
        <p:nvSpPr>
          <p:cNvPr id="3" name="TextBox 2"/>
          <p:cNvSpPr txBox="1"/>
          <p:nvPr/>
        </p:nvSpPr>
        <p:spPr>
          <a:xfrm>
            <a:off x="217714" y="1535397"/>
            <a:ext cx="8766629" cy="4462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indent="-231775">
              <a:buClr>
                <a:schemeClr val="tx2">
                  <a:lumMod val="75000"/>
                </a:schemeClr>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Only those students with the "</a:t>
            </a:r>
            <a:r>
              <a:rPr lang="en-US" sz="3200" b="1" dirty="0">
                <a:latin typeface="Open Sans" panose="020B0606030504020204" pitchFamily="34" charset="0"/>
                <a:ea typeface="Open Sans" panose="020B0606030504020204" pitchFamily="34" charset="0"/>
                <a:cs typeface="Open Sans" panose="020B0606030504020204" pitchFamily="34" charset="0"/>
              </a:rPr>
              <a:t>most significant cognitive disabilities</a:t>
            </a:r>
            <a:r>
              <a:rPr lang="en-US" sz="3200" dirty="0">
                <a:latin typeface="Open Sans" panose="020B0606030504020204" pitchFamily="34" charset="0"/>
                <a:ea typeface="Open Sans" panose="020B0606030504020204" pitchFamily="34" charset="0"/>
                <a:cs typeface="Open Sans" panose="020B0606030504020204" pitchFamily="34" charset="0"/>
              </a:rPr>
              <a:t>"</a:t>
            </a:r>
          </a:p>
          <a:p>
            <a:pPr marL="465138" indent="-231775">
              <a:buClr>
                <a:schemeClr val="tx2">
                  <a:lumMod val="75000"/>
                </a:schemeClr>
              </a:buClr>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Most of these students (</a:t>
            </a:r>
            <a:r>
              <a:rPr lang="en-US" sz="2600" b="1" dirty="0">
                <a:latin typeface="Open Sans" panose="020B0606030504020204" pitchFamily="34" charset="0"/>
                <a:ea typeface="Open Sans" panose="020B0606030504020204" pitchFamily="34" charset="0"/>
                <a:cs typeface="Open Sans" panose="020B0606030504020204" pitchFamily="34" charset="0"/>
              </a:rPr>
              <a:t>but not all</a:t>
            </a:r>
            <a:r>
              <a:rPr lang="en-US" sz="2600" dirty="0">
                <a:latin typeface="Open Sans" panose="020B0606030504020204" pitchFamily="34" charset="0"/>
                <a:ea typeface="Open Sans" panose="020B0606030504020204" pitchFamily="34" charset="0"/>
                <a:cs typeface="Open Sans" panose="020B0606030504020204" pitchFamily="34" charset="0"/>
              </a:rPr>
              <a:t>) have intellectual disabilities, autism, and multiple disabilities</a:t>
            </a:r>
          </a:p>
          <a:p>
            <a:pPr marL="465138" indent="-231775">
              <a:buClr>
                <a:schemeClr val="tx2">
                  <a:lumMod val="75000"/>
                </a:schemeClr>
              </a:buClr>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Many of these students (</a:t>
            </a:r>
            <a:r>
              <a:rPr lang="en-US" sz="2600" b="1" dirty="0">
                <a:latin typeface="Open Sans" panose="020B0606030504020204" pitchFamily="34" charset="0"/>
                <a:ea typeface="Open Sans" panose="020B0606030504020204" pitchFamily="34" charset="0"/>
                <a:cs typeface="Open Sans" panose="020B0606030504020204" pitchFamily="34" charset="0"/>
              </a:rPr>
              <a:t>but not all</a:t>
            </a:r>
            <a:r>
              <a:rPr lang="en-US" sz="2600" dirty="0">
                <a:latin typeface="Open Sans" panose="020B0606030504020204" pitchFamily="34" charset="0"/>
                <a:ea typeface="Open Sans" panose="020B0606030504020204" pitchFamily="34" charset="0"/>
                <a:cs typeface="Open Sans" panose="020B0606030504020204" pitchFamily="34" charset="0"/>
              </a:rPr>
              <a:t>) were identified for special education services prior to entering kindergarten</a:t>
            </a:r>
          </a:p>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The decision about which students should participate in [state's name for alternate assessment] is often very difficult. </a:t>
            </a:r>
          </a:p>
        </p:txBody>
      </p:sp>
    </p:spTree>
    <p:extLst>
      <p:ext uri="{BB962C8B-B14F-4D97-AF65-F5344CB8AC3E}">
        <p14:creationId xmlns:p14="http://schemas.microsoft.com/office/powerpoint/2010/main" val="231773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19314" y="2567096"/>
            <a:ext cx="4354286" cy="3051175"/>
          </a:xfrm>
          <a:prstGeom prst="rect">
            <a:avLst/>
          </a:prstGeom>
        </p:spPr>
      </p:pic>
      <p:sp>
        <p:nvSpPr>
          <p:cNvPr id="3" name="TextBox 2">
            <a:extLst>
              <a:ext uri="{FF2B5EF4-FFF2-40B4-BE49-F238E27FC236}">
                <a16:creationId xmlns:a16="http://schemas.microsoft.com/office/drawing/2014/main" id="{64894562-D88D-4593-8310-CF4DF59BFC43}"/>
              </a:ext>
            </a:extLst>
          </p:cNvPr>
          <p:cNvSpPr txBox="1"/>
          <p:nvPr/>
        </p:nvSpPr>
        <p:spPr>
          <a:xfrm>
            <a:off x="0" y="416849"/>
            <a:ext cx="91440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National and State Data</a:t>
            </a:r>
          </a:p>
        </p:txBody>
      </p:sp>
      <p:sp>
        <p:nvSpPr>
          <p:cNvPr id="4" name="TextBox 3"/>
          <p:cNvSpPr txBox="1"/>
          <p:nvPr/>
        </p:nvSpPr>
        <p:spPr>
          <a:xfrm>
            <a:off x="319314" y="1451429"/>
            <a:ext cx="3947886" cy="1077218"/>
          </a:xfrm>
          <a:prstGeom prst="rect">
            <a:avLst/>
          </a:prstGeom>
          <a:noFill/>
        </p:spPr>
        <p:txBody>
          <a:bodyPr wrap="square" rtlCol="0">
            <a:sp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National data on </a:t>
            </a:r>
          </a:p>
          <a:p>
            <a:r>
              <a:rPr lang="en-US" sz="3200" dirty="0">
                <a:latin typeface="Open Sans" panose="020B0606030504020204" pitchFamily="34" charset="0"/>
                <a:ea typeface="Open Sans" panose="020B0606030504020204" pitchFamily="34" charset="0"/>
                <a:cs typeface="Open Sans" panose="020B0606030504020204" pitchFamily="34" charset="0"/>
              </a:rPr>
              <a:t>disability categories</a:t>
            </a:r>
          </a:p>
        </p:txBody>
      </p:sp>
      <p:sp>
        <p:nvSpPr>
          <p:cNvPr id="5" name="TextBox 4"/>
          <p:cNvSpPr txBox="1"/>
          <p:nvPr/>
        </p:nvSpPr>
        <p:spPr>
          <a:xfrm>
            <a:off x="5312229" y="1451429"/>
            <a:ext cx="3425371" cy="2062103"/>
          </a:xfrm>
          <a:prstGeom prst="rect">
            <a:avLst/>
          </a:prstGeom>
          <a:noFill/>
        </p:spPr>
        <p:txBody>
          <a:bodyPr wrap="square" rtlCol="0">
            <a:sp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Our state's data:</a:t>
            </a:r>
          </a:p>
          <a:p>
            <a:r>
              <a:rPr lang="en-US" sz="3200" dirty="0">
                <a:latin typeface="Open Sans" panose="020B0606030504020204" pitchFamily="34" charset="0"/>
                <a:ea typeface="Open Sans" panose="020B0606030504020204" pitchFamily="34" charset="0"/>
                <a:cs typeface="Open Sans" panose="020B0606030504020204" pitchFamily="34" charset="0"/>
              </a:rPr>
              <a:t>[</a:t>
            </a:r>
            <a:r>
              <a:rPr lang="en-US" sz="3200" i="1" dirty="0">
                <a:latin typeface="Open Sans" panose="020B0606030504020204" pitchFamily="34" charset="0"/>
                <a:ea typeface="Open Sans" panose="020B0606030504020204" pitchFamily="34" charset="0"/>
                <a:cs typeface="Open Sans" panose="020B0606030504020204" pitchFamily="34" charset="0"/>
              </a:rPr>
              <a:t>Enter state data on categories, if available</a:t>
            </a:r>
            <a:r>
              <a:rPr lang="en-US" sz="3200" dirty="0">
                <a:latin typeface="Open Sans" panose="020B0606030504020204" pitchFamily="34" charset="0"/>
                <a:ea typeface="Open Sans" panose="020B0606030504020204" pitchFamily="34" charset="0"/>
                <a:cs typeface="Open Sans" panose="020B0606030504020204" pitchFamily="34" charset="0"/>
              </a:rPr>
              <a:t>]</a:t>
            </a:r>
          </a:p>
        </p:txBody>
      </p:sp>
      <p:sp>
        <p:nvSpPr>
          <p:cNvPr id="6" name="TextBox 5"/>
          <p:cNvSpPr txBox="1"/>
          <p:nvPr/>
        </p:nvSpPr>
        <p:spPr>
          <a:xfrm>
            <a:off x="348343" y="5618271"/>
            <a:ext cx="5834743" cy="738664"/>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Slide from Thurlow &amp; Lazarus (2017): </a:t>
            </a:r>
            <a:r>
              <a:rPr lang="en-US" sz="1400" u="sng" dirty="0">
                <a:latin typeface="Open Sans" panose="020B0606030504020204" pitchFamily="34" charset="0"/>
                <a:ea typeface="Open Sans" panose="020B0606030504020204" pitchFamily="34" charset="0"/>
                <a:cs typeface="Open Sans" panose="020B0606030504020204" pitchFamily="34" charset="0"/>
                <a:hlinkClick r:id="rId4"/>
              </a:rPr>
              <a:t>http://nceo.umn.edu/docs/Presentations/1percentCap042717.pdf</a:t>
            </a:r>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53101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4562-D88D-4593-8310-CF4DF59BFC43}"/>
              </a:ext>
            </a:extLst>
          </p:cNvPr>
          <p:cNvSpPr txBox="1"/>
          <p:nvPr/>
        </p:nvSpPr>
        <p:spPr>
          <a:xfrm>
            <a:off x="0" y="416849"/>
            <a:ext cx="91440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State Guidelines Across the U.S.</a:t>
            </a:r>
          </a:p>
        </p:txBody>
      </p:sp>
      <p:sp>
        <p:nvSpPr>
          <p:cNvPr id="3" name="TextBox 2"/>
          <p:cNvSpPr txBox="1"/>
          <p:nvPr/>
        </p:nvSpPr>
        <p:spPr>
          <a:xfrm>
            <a:off x="217714" y="1419283"/>
            <a:ext cx="8766629" cy="47089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Student's disability significantly affects intellectual functioning and adaptive behavior</a:t>
            </a:r>
          </a:p>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Student requires extensive, direct, and individualized instruction and supports that are not temporary or transient in nature</a:t>
            </a:r>
          </a:p>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Student uses substantially adapted materials and individualized methods of accessing materials</a:t>
            </a:r>
          </a:p>
          <a:p>
            <a:pPr marL="231775" indent="-231775">
              <a:buClr>
                <a:schemeClr val="tx2">
                  <a:lumMod val="75000"/>
                </a:schemeClr>
              </a:buClr>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Student's instruction is based on alternate academic achievement standards</a:t>
            </a:r>
          </a:p>
        </p:txBody>
      </p:sp>
    </p:spTree>
    <p:extLst>
      <p:ext uri="{BB962C8B-B14F-4D97-AF65-F5344CB8AC3E}">
        <p14:creationId xmlns:p14="http://schemas.microsoft.com/office/powerpoint/2010/main" val="42462295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9758</TotalTime>
  <Words>2452</Words>
  <Application>Microsoft Office PowerPoint</Application>
  <PresentationFormat>On-screen Show (4:3)</PresentationFormat>
  <Paragraphs>136</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Open Sans</vt:lpstr>
      <vt:lpstr>Open Sans bold</vt:lpstr>
      <vt:lpstr>Webdings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L Moore</cp:lastModifiedBy>
  <cp:revision>381</cp:revision>
  <cp:lastPrinted>2017-08-23T16:18:56Z</cp:lastPrinted>
  <dcterms:created xsi:type="dcterms:W3CDTF">2016-04-07T18:13:15Z</dcterms:created>
  <dcterms:modified xsi:type="dcterms:W3CDTF">2020-04-14T19:26:45Z</dcterms:modified>
</cp:coreProperties>
</file>