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289" r:id="rId3"/>
    <p:sldId id="302" r:id="rId4"/>
    <p:sldId id="300" r:id="rId5"/>
    <p:sldId id="290" r:id="rId6"/>
    <p:sldId id="303" r:id="rId7"/>
    <p:sldId id="304" r:id="rId8"/>
    <p:sldId id="305" r:id="rId9"/>
    <p:sldId id="306" r:id="rId10"/>
    <p:sldId id="307" r:id="rId11"/>
    <p:sldId id="298" r:id="rId12"/>
    <p:sldId id="308" r:id="rId13"/>
    <p:sldId id="309" r:id="rId14"/>
    <p:sldId id="29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3" roundtripDataSignature="AMtx7mj96S5UDKfaWPyMBKPBaiELoV7yH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" initials="J" lastIdx="1" clrIdx="0">
    <p:extLst>
      <p:ext uri="{19B8F6BF-5375-455C-9EA6-DF929625EA0E}">
        <p15:presenceInfo xmlns:p15="http://schemas.microsoft.com/office/powerpoint/2012/main" userId="Jai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B10B1E-AA97-4280-BCF6-C212B1515BA5}">
  <a:tblStyle styleId="{DAB10B1E-AA97-4280-BCF6-C212B1515BA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0" autoAdjust="0"/>
    <p:restoredTop sz="94249" autoAdjust="0"/>
  </p:normalViewPr>
  <p:slideViewPr>
    <p:cSldViewPr snapToGrid="0">
      <p:cViewPr varScale="1">
        <p:scale>
          <a:sx n="66" d="100"/>
          <a:sy n="66" d="100"/>
        </p:scale>
        <p:origin x="12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43" Type="http://customschemas.google.com/relationships/presentationmetadata" Target="meta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8"/>
          <p:cNvSpPr txBox="1">
            <a:spLocks noGrp="1"/>
          </p:cNvSpPr>
          <p:nvPr>
            <p:ph type="ctrTitle"/>
          </p:nvPr>
        </p:nvSpPr>
        <p:spPr>
          <a:xfrm>
            <a:off x="1524000" y="3537857"/>
            <a:ext cx="9144000" cy="153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4000"/>
              <a:buFont typeface="Arial"/>
              <a:buNone/>
              <a:defRPr sz="4000">
                <a:solidFill>
                  <a:srgbClr val="5656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8"/>
          <p:cNvSpPr txBox="1">
            <a:spLocks noGrp="1"/>
          </p:cNvSpPr>
          <p:nvPr>
            <p:ph type="subTitle" idx="1"/>
          </p:nvPr>
        </p:nvSpPr>
        <p:spPr>
          <a:xfrm>
            <a:off x="1524000" y="5513791"/>
            <a:ext cx="9144000" cy="43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6" name="Google Shape;20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48"/>
          <p:cNvSpPr/>
          <p:nvPr/>
        </p:nvSpPr>
        <p:spPr>
          <a:xfrm rot="10800000" flipH="1">
            <a:off x="0" y="2263504"/>
            <a:ext cx="7752078" cy="833305"/>
          </a:xfrm>
          <a:prstGeom prst="snip1Rect">
            <a:avLst>
              <a:gd name="adj" fmla="val 28957"/>
            </a:avLst>
          </a:prstGeom>
          <a:solidFill>
            <a:srgbClr val="5656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4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1" t="26262" r="3512" b="26259"/>
          <a:stretch/>
        </p:blipFill>
        <p:spPr>
          <a:xfrm>
            <a:off x="1467448" y="943718"/>
            <a:ext cx="3767326" cy="124006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8"/>
          <p:cNvSpPr txBox="1"/>
          <p:nvPr/>
        </p:nvSpPr>
        <p:spPr>
          <a:xfrm>
            <a:off x="1850173" y="2325694"/>
            <a:ext cx="5505667" cy="70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Improving Instruction for English Learners (ELs) through Improved Accessibility Decisions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8"/>
          <p:cNvSpPr/>
          <p:nvPr/>
        </p:nvSpPr>
        <p:spPr>
          <a:xfrm rot="2673882">
            <a:off x="-290516" y="-838929"/>
            <a:ext cx="1081564" cy="2371041"/>
          </a:xfrm>
          <a:prstGeom prst="rect">
            <a:avLst/>
          </a:prstGeom>
          <a:solidFill>
            <a:srgbClr val="7732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732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8"/>
          <p:cNvSpPr/>
          <p:nvPr/>
        </p:nvSpPr>
        <p:spPr>
          <a:xfrm rot="2673882">
            <a:off x="671989" y="-641979"/>
            <a:ext cx="352871" cy="2925901"/>
          </a:xfrm>
          <a:prstGeom prst="rect">
            <a:avLst/>
          </a:prstGeom>
          <a:solidFill>
            <a:srgbClr val="D8CF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732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8"/>
          <p:cNvSpPr/>
          <p:nvPr/>
        </p:nvSpPr>
        <p:spPr>
          <a:xfrm rot="2673882">
            <a:off x="993649" y="-599757"/>
            <a:ext cx="115062" cy="3180080"/>
          </a:xfrm>
          <a:prstGeom prst="rect">
            <a:avLst/>
          </a:prstGeom>
          <a:solidFill>
            <a:srgbClr val="3740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732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8" name="Google Shape;218;p4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0" name="Google Shape;220;p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32" name="Google Shape;232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3" name="Google Shape;233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8d7fdefc3_0_8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CF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78d7fdefc3_0_83"/>
          <p:cNvSpPr/>
          <p:nvPr/>
        </p:nvSpPr>
        <p:spPr>
          <a:xfrm>
            <a:off x="4063533" y="0"/>
            <a:ext cx="81285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78d7fdefc3_0_83"/>
          <p:cNvSpPr/>
          <p:nvPr/>
        </p:nvSpPr>
        <p:spPr>
          <a:xfrm rot="5400000">
            <a:off x="-200" y="300"/>
            <a:ext cx="953700" cy="953100"/>
          </a:xfrm>
          <a:prstGeom prst="rtTriangle">
            <a:avLst/>
          </a:prstGeom>
          <a:solidFill>
            <a:srgbClr val="FFFFFF">
              <a:alpha val="4352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78d7fdefc3_0_83"/>
          <p:cNvSpPr txBox="1">
            <a:spLocks noGrp="1"/>
          </p:cNvSpPr>
          <p:nvPr>
            <p:ph type="title"/>
          </p:nvPr>
        </p:nvSpPr>
        <p:spPr>
          <a:xfrm>
            <a:off x="247133" y="906167"/>
            <a:ext cx="35775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78d7fdefc3_0_83"/>
          <p:cNvSpPr txBox="1">
            <a:spLocks noGrp="1"/>
          </p:cNvSpPr>
          <p:nvPr>
            <p:ph type="body" idx="1"/>
          </p:nvPr>
        </p:nvSpPr>
        <p:spPr>
          <a:xfrm>
            <a:off x="247133" y="2397733"/>
            <a:ext cx="35775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Char char="•"/>
              <a:defRPr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g78d7fdefc3_0_8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323F"/>
              </a:buClr>
              <a:buSzPts val="3200"/>
              <a:buFont typeface="Arial"/>
              <a:buNone/>
              <a:defRPr sz="3200">
                <a:solidFill>
                  <a:srgbClr val="7732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>
            <a:spLocks noGrp="1"/>
          </p:cNvSpPr>
          <p:nvPr>
            <p:ph type="pic" idx="2"/>
          </p:nvPr>
        </p:nvSpPr>
        <p:spPr>
          <a:xfrm>
            <a:off x="5915025" y="0"/>
            <a:ext cx="6276975" cy="635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44"/>
          <p:cNvSpPr txBox="1"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5/31/2019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4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4"/>
          <p:cNvSpPr txBox="1"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5/31/2019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4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4"/>
          <p:cNvSpPr/>
          <p:nvPr/>
        </p:nvSpPr>
        <p:spPr>
          <a:xfrm>
            <a:off x="0" y="6356350"/>
            <a:ext cx="12192000" cy="501651"/>
          </a:xfrm>
          <a:prstGeom prst="rect">
            <a:avLst/>
          </a:prstGeom>
          <a:solidFill>
            <a:srgbClr val="D8CF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4"/>
          <p:cNvSpPr/>
          <p:nvPr/>
        </p:nvSpPr>
        <p:spPr>
          <a:xfrm>
            <a:off x="0" y="6418517"/>
            <a:ext cx="1247775" cy="3608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4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314" y="6427497"/>
            <a:ext cx="1041595" cy="3428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44"/>
          <p:cNvGrpSpPr/>
          <p:nvPr/>
        </p:nvGrpSpPr>
        <p:grpSpPr>
          <a:xfrm>
            <a:off x="10943769" y="6293288"/>
            <a:ext cx="1072774" cy="702127"/>
            <a:chOff x="10943769" y="6293288"/>
            <a:chExt cx="1072774" cy="702127"/>
          </a:xfrm>
        </p:grpSpPr>
        <p:sp>
          <p:nvSpPr>
            <p:cNvPr id="116" name="Google Shape;116;p44"/>
            <p:cNvSpPr/>
            <p:nvPr/>
          </p:nvSpPr>
          <p:spPr>
            <a:xfrm rot="1741771">
              <a:off x="11112521" y="6279498"/>
              <a:ext cx="132080" cy="729707"/>
            </a:xfrm>
            <a:custGeom>
              <a:avLst/>
              <a:gdLst/>
              <a:ahLst/>
              <a:cxnLst/>
              <a:rect l="l" t="t" r="r" b="b"/>
              <a:pathLst>
                <a:path w="132080" h="729707" extrusionOk="0">
                  <a:moveTo>
                    <a:pt x="730" y="75246"/>
                  </a:moveTo>
                  <a:lnTo>
                    <a:pt x="130992" y="0"/>
                  </a:lnTo>
                  <a:cubicBezTo>
                    <a:pt x="131355" y="243236"/>
                    <a:pt x="131717" y="486471"/>
                    <a:pt x="132080" y="729707"/>
                  </a:cubicBezTo>
                  <a:lnTo>
                    <a:pt x="0" y="729707"/>
                  </a:lnTo>
                  <a:cubicBezTo>
                    <a:pt x="243" y="511553"/>
                    <a:pt x="487" y="293400"/>
                    <a:pt x="730" y="75246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4"/>
            <p:cNvSpPr/>
            <p:nvPr/>
          </p:nvSpPr>
          <p:spPr>
            <a:xfrm rot="1741771">
              <a:off x="11414146" y="6279498"/>
              <a:ext cx="132080" cy="729707"/>
            </a:xfrm>
            <a:custGeom>
              <a:avLst/>
              <a:gdLst/>
              <a:ahLst/>
              <a:cxnLst/>
              <a:rect l="l" t="t" r="r" b="b"/>
              <a:pathLst>
                <a:path w="132080" h="729707" extrusionOk="0">
                  <a:moveTo>
                    <a:pt x="730" y="75246"/>
                  </a:moveTo>
                  <a:lnTo>
                    <a:pt x="130992" y="0"/>
                  </a:lnTo>
                  <a:cubicBezTo>
                    <a:pt x="131355" y="243236"/>
                    <a:pt x="131717" y="486471"/>
                    <a:pt x="132080" y="729707"/>
                  </a:cubicBezTo>
                  <a:lnTo>
                    <a:pt x="0" y="729707"/>
                  </a:lnTo>
                  <a:cubicBezTo>
                    <a:pt x="243" y="511553"/>
                    <a:pt x="487" y="293400"/>
                    <a:pt x="730" y="75246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4"/>
            <p:cNvSpPr/>
            <p:nvPr/>
          </p:nvSpPr>
          <p:spPr>
            <a:xfrm rot="1741771">
              <a:off x="11715710" y="6279498"/>
              <a:ext cx="132080" cy="729707"/>
            </a:xfrm>
            <a:custGeom>
              <a:avLst/>
              <a:gdLst/>
              <a:ahLst/>
              <a:cxnLst/>
              <a:rect l="l" t="t" r="r" b="b"/>
              <a:pathLst>
                <a:path w="132080" h="729707" extrusionOk="0">
                  <a:moveTo>
                    <a:pt x="730" y="75246"/>
                  </a:moveTo>
                  <a:lnTo>
                    <a:pt x="130992" y="0"/>
                  </a:lnTo>
                  <a:cubicBezTo>
                    <a:pt x="131355" y="243236"/>
                    <a:pt x="131717" y="486471"/>
                    <a:pt x="132080" y="729707"/>
                  </a:cubicBezTo>
                  <a:lnTo>
                    <a:pt x="0" y="729707"/>
                  </a:lnTo>
                  <a:cubicBezTo>
                    <a:pt x="243" y="511553"/>
                    <a:pt x="487" y="293400"/>
                    <a:pt x="730" y="75246"/>
                  </a:cubicBezTo>
                  <a:close/>
                </a:path>
              </a:pathLst>
            </a:custGeom>
            <a:solidFill>
              <a:schemeClr val="lt1">
                <a:alpha val="4431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5" r:id="rId4"/>
    <p:sldLayoutId id="2147483676" r:id="rId5"/>
    <p:sldLayoutId id="214748367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97186"/>
            <a:ext cx="9144000" cy="1534886"/>
          </a:xfrm>
        </p:spPr>
        <p:txBody>
          <a:bodyPr/>
          <a:lstStyle/>
          <a:p>
            <a:r>
              <a:rPr lang="en-US" dirty="0"/>
              <a:t>Effectiveness of Assessment Accommodations for English Learners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Evidence-Based Summary</a:t>
            </a:r>
          </a:p>
        </p:txBody>
      </p:sp>
    </p:spTree>
    <p:extLst>
      <p:ext uri="{BB962C8B-B14F-4D97-AF65-F5344CB8AC3E}">
        <p14:creationId xmlns:p14="http://schemas.microsoft.com/office/powerpoint/2010/main" val="265641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787289" cy="1600200"/>
          </a:xfrm>
        </p:spPr>
        <p:txBody>
          <a:bodyPr/>
          <a:lstStyle/>
          <a:p>
            <a:r>
              <a:rPr lang="en-US" dirty="0"/>
              <a:t>Which studies had the strongest evidence for English learners?</a:t>
            </a:r>
          </a:p>
        </p:txBody>
      </p:sp>
      <p:pic>
        <p:nvPicPr>
          <p:cNvPr id="5" name="Picture Placeholder 4" descr="Parent and student meeting with a teacher." title="Parent and student meeting with a teacher."/>
          <p:cNvPicPr>
            <a:picLocks noGrp="1" noChangeAspect="1"/>
          </p:cNvPicPr>
          <p:nvPr>
            <p:ph type="pic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5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2057400"/>
            <a:ext cx="4787289" cy="3811588"/>
          </a:xfrm>
        </p:spPr>
        <p:txBody>
          <a:bodyPr/>
          <a:lstStyle/>
          <a:p>
            <a:pPr marL="5143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Overall </a:t>
            </a:r>
            <a:r>
              <a:rPr lang="en-US" sz="2400" b="1" i="1" dirty="0"/>
              <a:t>mixed</a:t>
            </a:r>
            <a:r>
              <a:rPr lang="en-US" sz="2400" dirty="0"/>
              <a:t> findings on the effectiveness </a:t>
            </a:r>
          </a:p>
          <a:p>
            <a:pPr marL="5143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dirty="0"/>
              <a:t>Improvement</a:t>
            </a:r>
            <a:r>
              <a:rPr lang="en-US" sz="2400" dirty="0"/>
              <a:t> showed for those who used Spanish translations and simplified English in four studies</a:t>
            </a:r>
          </a:p>
          <a:p>
            <a:pPr marL="5143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Majority of other studies had </a:t>
            </a:r>
            <a:r>
              <a:rPr lang="en-US" sz="2400" b="1" i="1" dirty="0"/>
              <a:t>mixed </a:t>
            </a:r>
            <a:r>
              <a:rPr lang="en-US" sz="2400" dirty="0"/>
              <a:t>results or showed </a:t>
            </a:r>
            <a:r>
              <a:rPr lang="en-US" sz="2400" b="1" i="1" dirty="0"/>
              <a:t>no</a:t>
            </a:r>
            <a:r>
              <a:rPr lang="en-US" sz="2400" dirty="0"/>
              <a:t> improvement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030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025" y="2039100"/>
            <a:ext cx="3577500" cy="1389900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led to mixed results or no improvement in the studies?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EAAAD2-470F-4976-A47D-F04E0A1619FB}"/>
              </a:ext>
            </a:extLst>
          </p:cNvPr>
          <p:cNvSpPr txBox="1">
            <a:spLocks/>
          </p:cNvSpPr>
          <p:nvPr/>
        </p:nvSpPr>
        <p:spPr>
          <a:xfrm>
            <a:off x="4307250" y="602717"/>
            <a:ext cx="6883264" cy="605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Researchers said that …</a:t>
            </a:r>
          </a:p>
          <a:p>
            <a:pPr marL="1092200" lvl="2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Students </a:t>
            </a:r>
            <a:r>
              <a:rPr lang="en-US" sz="2800" b="1" i="1" dirty="0">
                <a:solidFill>
                  <a:schemeClr val="dk1"/>
                </a:solidFill>
              </a:rPr>
              <a:t>didn’t use </a:t>
            </a:r>
            <a:r>
              <a:rPr lang="en-US" sz="2800" dirty="0">
                <a:solidFill>
                  <a:schemeClr val="dk1"/>
                </a:solidFill>
              </a:rPr>
              <a:t>an accommodation that was offered.</a:t>
            </a:r>
          </a:p>
          <a:p>
            <a:pPr marL="1092200" lvl="2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Students lacked prerequisite skills to answer the test item correctly even </a:t>
            </a:r>
            <a:r>
              <a:rPr lang="en-US" sz="2800" b="1" i="1" dirty="0">
                <a:solidFill>
                  <a:schemeClr val="dk1"/>
                </a:solidFill>
              </a:rPr>
              <a:t>with </a:t>
            </a:r>
            <a:r>
              <a:rPr lang="en-US" sz="2800" dirty="0">
                <a:solidFill>
                  <a:schemeClr val="dk1"/>
                </a:solidFill>
              </a:rPr>
              <a:t>an accommodation.</a:t>
            </a:r>
          </a:p>
          <a:p>
            <a:pPr marL="1092200" lvl="2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The test items were </a:t>
            </a:r>
            <a:r>
              <a:rPr lang="en-US" sz="2800" b="1" i="1" dirty="0">
                <a:solidFill>
                  <a:schemeClr val="dk1"/>
                </a:solidFill>
              </a:rPr>
              <a:t>too difficult</a:t>
            </a:r>
            <a:r>
              <a:rPr lang="en-US" sz="2800" dirty="0">
                <a:solidFill>
                  <a:schemeClr val="dk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832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272381"/>
            <a:ext cx="4576274" cy="3811588"/>
          </a:xfrm>
        </p:spPr>
        <p:txBody>
          <a:bodyPr/>
          <a:lstStyle/>
          <a:p>
            <a:pPr marL="228600" indent="0">
              <a:spcAft>
                <a:spcPts val="1000"/>
              </a:spcAft>
            </a:pPr>
            <a:r>
              <a:rPr lang="en-US" sz="2400" dirty="0"/>
              <a:t>Research looks for </a:t>
            </a:r>
            <a:r>
              <a:rPr lang="en-US" sz="2400" b="1" i="1" dirty="0"/>
              <a:t>increases</a:t>
            </a:r>
            <a:r>
              <a:rPr lang="en-US" sz="2400" dirty="0"/>
              <a:t> in test scores to see if an accommodation “works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228600" indent="0">
              <a:spcAft>
                <a:spcPts val="1000"/>
              </a:spcAft>
            </a:pPr>
            <a:r>
              <a:rPr lang="en-US" sz="2400" dirty="0"/>
              <a:t>However, English learners may benefit from an accommodation </a:t>
            </a:r>
            <a:r>
              <a:rPr lang="en-US" sz="2400" b="1" i="1" dirty="0"/>
              <a:t>even though </a:t>
            </a:r>
            <a:r>
              <a:rPr lang="en-US" sz="2400" dirty="0"/>
              <a:t> test scores don’t increase</a:t>
            </a:r>
          </a:p>
        </p:txBody>
      </p:sp>
      <p:pic>
        <p:nvPicPr>
          <p:cNvPr id="9" name="Picture Placeholder 8" descr="A teacher helping a student with a reading assignment." title="A teacher helping a student with a reading assignment.">
            <a:extLst>
              <a:ext uri="{FF2B5EF4-FFF2-40B4-BE49-F238E27FC236}">
                <a16:creationId xmlns:a16="http://schemas.microsoft.com/office/drawing/2014/main" id="{24FF3E82-3BE5-47AF-B7D4-7B17BEE99FA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4"/>
          <a:stretch/>
        </p:blipFill>
        <p:spPr>
          <a:xfrm>
            <a:off x="5867401" y="-48227"/>
            <a:ext cx="6324600" cy="6404577"/>
          </a:xfrm>
        </p:spPr>
      </p:pic>
    </p:spTree>
    <p:extLst>
      <p:ext uri="{BB962C8B-B14F-4D97-AF65-F5344CB8AC3E}">
        <p14:creationId xmlns:p14="http://schemas.microsoft.com/office/powerpoint/2010/main" val="32478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 dirty="0"/>
              <a:t>Take-Aways</a:t>
            </a:r>
          </a:p>
        </p:txBody>
      </p:sp>
      <p:pic>
        <p:nvPicPr>
          <p:cNvPr id="5" name="Picture Placeholder 4" descr="A teacher and a student laughing together." title="A teacher and a student laughing together."/>
          <p:cNvPicPr>
            <a:picLocks noGrp="1" noChangeAspect="1"/>
          </p:cNvPicPr>
          <p:nvPr>
            <p:ph type="pic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160585"/>
            <a:ext cx="4881074" cy="4925890"/>
          </a:xfrm>
        </p:spPr>
        <p:txBody>
          <a:bodyPr/>
          <a:lstStyle/>
          <a:p>
            <a:pPr marL="5715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Accommodations decisions for English learners </a:t>
            </a:r>
            <a:r>
              <a:rPr lang="en-US" sz="2400" b="1" i="1" dirty="0"/>
              <a:t>need </a:t>
            </a:r>
            <a:r>
              <a:rPr lang="en-US" sz="2400" dirty="0"/>
              <a:t>to be individualized</a:t>
            </a:r>
          </a:p>
          <a:p>
            <a:pPr marL="5715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Not every student </a:t>
            </a:r>
            <a:r>
              <a:rPr lang="en-US" sz="2400" b="1" i="1" dirty="0"/>
              <a:t>benefits from</a:t>
            </a:r>
            <a:r>
              <a:rPr lang="en-US" sz="2400" dirty="0"/>
              <a:t>, or </a:t>
            </a:r>
            <a:r>
              <a:rPr lang="en-US" sz="2400" b="1" i="1" dirty="0"/>
              <a:t>uses</a:t>
            </a:r>
            <a:r>
              <a:rPr lang="en-US" sz="2400" dirty="0"/>
              <a:t>, an assigned accommodation</a:t>
            </a:r>
          </a:p>
          <a:p>
            <a:pPr marL="5715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review shows the </a:t>
            </a:r>
            <a:r>
              <a:rPr lang="en-US" sz="2400" b="1" i="1" dirty="0"/>
              <a:t>strongest</a:t>
            </a:r>
            <a:r>
              <a:rPr lang="en-US" sz="2400" dirty="0"/>
              <a:t> evidence for simplified English and Spanish translations of assessments (for those with necessary Spanish skills)</a:t>
            </a:r>
          </a:p>
        </p:txBody>
      </p:sp>
    </p:spTree>
    <p:extLst>
      <p:ext uri="{BB962C8B-B14F-4D97-AF65-F5344CB8AC3E}">
        <p14:creationId xmlns:p14="http://schemas.microsoft.com/office/powerpoint/2010/main" val="307191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was this literature review done? </a:t>
            </a:r>
          </a:p>
        </p:txBody>
      </p:sp>
      <p:pic>
        <p:nvPicPr>
          <p:cNvPr id="5" name="Picture Placeholder 4" descr="Teachers discussing a file." title="Teachers discussing a file."/>
          <p:cNvPicPr>
            <a:picLocks noGrp="1" noChangeAspect="1"/>
          </p:cNvPicPr>
          <p:nvPr>
            <p:ph type="pic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To summarize research from 2010 to 2018 about the </a:t>
            </a:r>
            <a:r>
              <a:rPr lang="en-US" sz="2400" b="1" dirty="0"/>
              <a:t>effectiveness of accommodations</a:t>
            </a:r>
            <a:r>
              <a:rPr lang="en-US" sz="2400" dirty="0"/>
              <a:t> for English learners</a:t>
            </a:r>
          </a:p>
          <a:p>
            <a:pPr marL="5715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To address </a:t>
            </a:r>
            <a:r>
              <a:rPr lang="en-US" sz="2400" b="1" dirty="0"/>
              <a:t>previous gaps</a:t>
            </a:r>
            <a:r>
              <a:rPr lang="en-US" sz="2400" dirty="0"/>
              <a:t> in the research</a:t>
            </a:r>
          </a:p>
        </p:txBody>
      </p:sp>
    </p:spTree>
    <p:extLst>
      <p:ext uri="{BB962C8B-B14F-4D97-AF65-F5344CB8AC3E}">
        <p14:creationId xmlns:p14="http://schemas.microsoft.com/office/powerpoint/2010/main" val="419732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in the Research about Accommodations for English Learners</a:t>
            </a:r>
          </a:p>
        </p:txBody>
      </p:sp>
      <p:pic>
        <p:nvPicPr>
          <p:cNvPr id="5" name="Picture Placeholder 4" descr="A student smiling at the camera." title="A student smiling at the camera."/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2354262"/>
            <a:ext cx="4537755" cy="3811588"/>
          </a:xfrm>
        </p:spPr>
        <p:txBody>
          <a:bodyPr/>
          <a:lstStyle/>
          <a:p>
            <a:pPr marL="5143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More research needed on </a:t>
            </a:r>
            <a:r>
              <a:rPr lang="en-US" sz="2000" b="1" dirty="0"/>
              <a:t>simplified English </a:t>
            </a:r>
            <a:r>
              <a:rPr lang="en-US" sz="2000" dirty="0"/>
              <a:t>and </a:t>
            </a:r>
            <a:r>
              <a:rPr lang="en-US" sz="2000" b="1" dirty="0"/>
              <a:t>English glossaries </a:t>
            </a:r>
            <a:endParaRPr lang="en-US" sz="2000" dirty="0"/>
          </a:p>
          <a:p>
            <a:pPr marL="5143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More research needed on </a:t>
            </a:r>
            <a:r>
              <a:rPr lang="en-US" sz="2000" b="1" dirty="0"/>
              <a:t>innovative accommodations</a:t>
            </a:r>
            <a:endParaRPr lang="en-US" sz="2000" dirty="0"/>
          </a:p>
          <a:p>
            <a:pPr marL="5143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More research needed on the effectiveness of accommodations by </a:t>
            </a:r>
            <a:r>
              <a:rPr lang="en-US" sz="2000" b="1" dirty="0"/>
              <a:t>student characteristics</a:t>
            </a:r>
          </a:p>
          <a:p>
            <a:pPr marL="1428750" lvl="2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English proficiency level</a:t>
            </a:r>
          </a:p>
          <a:p>
            <a:pPr marL="1428750" lvl="2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Native language background</a:t>
            </a:r>
          </a:p>
          <a:p>
            <a:pPr marL="5143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07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Gap Addressed: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Simplified English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EAAAD2-470F-4976-A47D-F04E0A1619FB}"/>
              </a:ext>
            </a:extLst>
          </p:cNvPr>
          <p:cNvSpPr txBox="1">
            <a:spLocks/>
          </p:cNvSpPr>
          <p:nvPr/>
        </p:nvSpPr>
        <p:spPr>
          <a:xfrm>
            <a:off x="4307250" y="602717"/>
            <a:ext cx="6883264" cy="554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35000" lvl="1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tx1"/>
                </a:solidFill>
              </a:rPr>
              <a:t>The four studies </a:t>
            </a:r>
            <a:r>
              <a:rPr lang="en-US" sz="2800" b="1" i="1" dirty="0">
                <a:solidFill>
                  <a:schemeClr val="tx1"/>
                </a:solidFill>
              </a:rPr>
              <a:t>did not </a:t>
            </a:r>
            <a:r>
              <a:rPr lang="en-US" sz="2800" dirty="0">
                <a:solidFill>
                  <a:schemeClr val="tx1"/>
                </a:solidFill>
              </a:rPr>
              <a:t>show a consistent effect on students’ test scores with simplified English:</a:t>
            </a:r>
          </a:p>
          <a:p>
            <a:pPr marL="1092200" lvl="1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800" dirty="0">
                <a:solidFill>
                  <a:schemeClr val="tx1"/>
                </a:solidFill>
              </a:rPr>
              <a:t>Two studies found that all English learners’ test scores </a:t>
            </a:r>
            <a:r>
              <a:rPr lang="en-US" sz="2800" b="1" i="1" dirty="0">
                <a:solidFill>
                  <a:schemeClr val="tx1"/>
                </a:solidFill>
              </a:rPr>
              <a:t>increased</a:t>
            </a:r>
            <a:r>
              <a:rPr lang="en-US" sz="2800" dirty="0">
                <a:solidFill>
                  <a:schemeClr val="tx1"/>
                </a:solidFill>
              </a:rPr>
              <a:t> when they used a linguistically simplified test.</a:t>
            </a:r>
          </a:p>
          <a:p>
            <a:pPr marL="1092200" lvl="1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800" dirty="0">
                <a:solidFill>
                  <a:schemeClr val="tx1"/>
                </a:solidFill>
              </a:rPr>
              <a:t>Two studies found that a linguistically simplified test had </a:t>
            </a:r>
            <a:r>
              <a:rPr lang="en-US" sz="2800" b="1" i="1" dirty="0">
                <a:solidFill>
                  <a:schemeClr val="tx1"/>
                </a:solidFill>
              </a:rPr>
              <a:t>mixed—or no</a:t>
            </a:r>
            <a:r>
              <a:rPr lang="en-US" sz="2800" b="1" dirty="0">
                <a:solidFill>
                  <a:schemeClr val="tx1"/>
                </a:solidFill>
              </a:rPr>
              <a:t>—</a:t>
            </a:r>
            <a:r>
              <a:rPr lang="en-US" sz="2800" b="1" i="1" dirty="0">
                <a:solidFill>
                  <a:schemeClr val="tx1"/>
                </a:solidFill>
              </a:rPr>
              <a:t>effect</a:t>
            </a:r>
            <a:r>
              <a:rPr lang="en-US" sz="2800" dirty="0">
                <a:solidFill>
                  <a:schemeClr val="tx1"/>
                </a:solidFill>
              </a:rPr>
              <a:t> on test scores.</a:t>
            </a:r>
          </a:p>
        </p:txBody>
      </p:sp>
    </p:spTree>
    <p:extLst>
      <p:ext uri="{BB962C8B-B14F-4D97-AF65-F5344CB8AC3E}">
        <p14:creationId xmlns:p14="http://schemas.microsoft.com/office/powerpoint/2010/main" val="313924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Gap Addressed: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English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Glossaries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EAAAD2-470F-4976-A47D-F04E0A1619FB}"/>
              </a:ext>
            </a:extLst>
          </p:cNvPr>
          <p:cNvSpPr txBox="1">
            <a:spLocks/>
          </p:cNvSpPr>
          <p:nvPr/>
        </p:nvSpPr>
        <p:spPr>
          <a:xfrm>
            <a:off x="4307250" y="602717"/>
            <a:ext cx="6883264" cy="518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35000" lvl="1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The three studies of English glossaries showed </a:t>
            </a:r>
            <a:r>
              <a:rPr lang="en-US" sz="2800" b="1" i="1" dirty="0">
                <a:solidFill>
                  <a:schemeClr val="dk1"/>
                </a:solidFill>
              </a:rPr>
              <a:t>limited</a:t>
            </a:r>
            <a:r>
              <a:rPr lang="en-US" sz="2800" dirty="0">
                <a:solidFill>
                  <a:schemeClr val="dk1"/>
                </a:solidFill>
              </a:rPr>
              <a:t> data on effectiveness:</a:t>
            </a:r>
          </a:p>
          <a:p>
            <a:pPr marL="1092200" lvl="1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800" dirty="0">
                <a:solidFill>
                  <a:schemeClr val="dk1"/>
                </a:solidFill>
              </a:rPr>
              <a:t>One study showed that </a:t>
            </a:r>
            <a:r>
              <a:rPr lang="en-US" sz="2800" b="1" i="1" dirty="0">
                <a:solidFill>
                  <a:schemeClr val="dk1"/>
                </a:solidFill>
              </a:rPr>
              <a:t>few</a:t>
            </a:r>
            <a:r>
              <a:rPr lang="en-US" sz="2800" dirty="0">
                <a:solidFill>
                  <a:schemeClr val="dk1"/>
                </a:solidFill>
              </a:rPr>
              <a:t> students used the glossary that was available to them.</a:t>
            </a:r>
          </a:p>
          <a:p>
            <a:pPr marL="1092200" lvl="1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800" dirty="0">
                <a:solidFill>
                  <a:schemeClr val="dk1"/>
                </a:solidFill>
              </a:rPr>
              <a:t>One study explored the patterns of student accommodation use </a:t>
            </a:r>
            <a:r>
              <a:rPr lang="en-US" sz="2800" b="1" i="1" dirty="0">
                <a:solidFill>
                  <a:schemeClr val="dk1"/>
                </a:solidFill>
              </a:rPr>
              <a:t>without </a:t>
            </a:r>
            <a:r>
              <a:rPr lang="en-US" sz="2800" dirty="0">
                <a:solidFill>
                  <a:schemeClr val="dk1"/>
                </a:solidFill>
              </a:rPr>
              <a:t>exploring improvement in student outcomes.</a:t>
            </a:r>
          </a:p>
        </p:txBody>
      </p:sp>
    </p:spTree>
    <p:extLst>
      <p:ext uri="{BB962C8B-B14F-4D97-AF65-F5344CB8AC3E}">
        <p14:creationId xmlns:p14="http://schemas.microsoft.com/office/powerpoint/2010/main" val="280530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Gap Addressed: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133" y="2397733"/>
            <a:ext cx="3737038" cy="3386700"/>
          </a:xfrm>
        </p:spPr>
        <p:txBody>
          <a:bodyPr/>
          <a:lstStyle/>
          <a:p>
            <a:pPr marL="95250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Innovative Accommodations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EAAAD2-470F-4976-A47D-F04E0A1619FB}"/>
              </a:ext>
            </a:extLst>
          </p:cNvPr>
          <p:cNvSpPr txBox="1">
            <a:spLocks/>
          </p:cNvSpPr>
          <p:nvPr/>
        </p:nvSpPr>
        <p:spPr>
          <a:xfrm>
            <a:off x="4307250" y="602717"/>
            <a:ext cx="6883264" cy="605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77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dk1"/>
                </a:solidFill>
              </a:rPr>
              <a:t>A Spanish-enhanced English assessment for Spanish-speaking English learners was the only study to show </a:t>
            </a:r>
            <a:r>
              <a:rPr lang="en-US" sz="2800" b="1" i="1" dirty="0">
                <a:solidFill>
                  <a:schemeClr val="dk1"/>
                </a:solidFill>
              </a:rPr>
              <a:t>positive</a:t>
            </a:r>
            <a:r>
              <a:rPr lang="en-US" sz="2800" dirty="0">
                <a:solidFill>
                  <a:schemeClr val="dk1"/>
                </a:solidFill>
              </a:rPr>
              <a:t> test score gains.</a:t>
            </a:r>
          </a:p>
          <a:p>
            <a:pPr marL="977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dk1"/>
                </a:solidFill>
              </a:rPr>
              <a:t>Illustrations showed </a:t>
            </a:r>
            <a:r>
              <a:rPr lang="en-US" sz="2800" b="1" i="1" dirty="0">
                <a:solidFill>
                  <a:schemeClr val="dk1"/>
                </a:solidFill>
              </a:rPr>
              <a:t>no </a:t>
            </a:r>
            <a:r>
              <a:rPr lang="en-US" sz="2800" dirty="0">
                <a:solidFill>
                  <a:schemeClr val="dk1"/>
                </a:solidFill>
              </a:rPr>
              <a:t>improvement for enhancing text comprehension.</a:t>
            </a:r>
          </a:p>
          <a:p>
            <a:pPr marL="977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dk1"/>
                </a:solidFill>
              </a:rPr>
              <a:t>Pop-up glossaries for computerized tests showed </a:t>
            </a:r>
            <a:r>
              <a:rPr lang="en-US" sz="2800" b="1" i="1" dirty="0">
                <a:solidFill>
                  <a:schemeClr val="dk1"/>
                </a:solidFill>
              </a:rPr>
              <a:t>limited </a:t>
            </a:r>
            <a:r>
              <a:rPr lang="en-US" sz="2800" dirty="0">
                <a:solidFill>
                  <a:schemeClr val="dk1"/>
                </a:solidFill>
              </a:rPr>
              <a:t>data on effectiveness.</a:t>
            </a:r>
          </a:p>
        </p:txBody>
      </p:sp>
    </p:spTree>
    <p:extLst>
      <p:ext uri="{BB962C8B-B14F-4D97-AF65-F5344CB8AC3E}">
        <p14:creationId xmlns:p14="http://schemas.microsoft.com/office/powerpoint/2010/main" val="168008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Gap Addressed: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133" y="2397733"/>
            <a:ext cx="3737038" cy="3386700"/>
          </a:xfrm>
        </p:spPr>
        <p:txBody>
          <a:bodyPr/>
          <a:lstStyle/>
          <a:p>
            <a:pPr marL="95250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Effectiveness of Accommodations by Student Characteristics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EAAAD2-470F-4976-A47D-F04E0A1619FB}"/>
              </a:ext>
            </a:extLst>
          </p:cNvPr>
          <p:cNvSpPr txBox="1">
            <a:spLocks/>
          </p:cNvSpPr>
          <p:nvPr/>
        </p:nvSpPr>
        <p:spPr>
          <a:xfrm>
            <a:off x="4307250" y="602717"/>
            <a:ext cx="6883264" cy="605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35000" lvl="1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dk1"/>
                </a:solidFill>
              </a:rPr>
              <a:t>Spanish Translation</a:t>
            </a:r>
          </a:p>
          <a:p>
            <a:pPr marL="14351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dk1"/>
                </a:solidFill>
              </a:rPr>
              <a:t>All Spanish-speaking English learners benefitted from a Spanish translation of an English assessment </a:t>
            </a:r>
            <a:r>
              <a:rPr lang="en-US" sz="2800" dirty="0">
                <a:solidFill>
                  <a:schemeClr val="dk1"/>
                </a:solidFill>
                <a:sym typeface="Wingdings" panose="05000000000000000000" pitchFamily="2" charset="2"/>
              </a:rPr>
              <a:t> those with the </a:t>
            </a:r>
            <a:r>
              <a:rPr lang="en-US" sz="2800" b="1" i="1" dirty="0">
                <a:solidFill>
                  <a:schemeClr val="dk1"/>
                </a:solidFill>
                <a:sym typeface="Wingdings" panose="05000000000000000000" pitchFamily="2" charset="2"/>
              </a:rPr>
              <a:t>lowest </a:t>
            </a:r>
            <a:r>
              <a:rPr lang="en-US" sz="2800" dirty="0">
                <a:solidFill>
                  <a:schemeClr val="dk1"/>
                </a:solidFill>
                <a:sym typeface="Wingdings" panose="05000000000000000000" pitchFamily="2" charset="2"/>
              </a:rPr>
              <a:t>English proficiency saw the highest gains in test scores.</a:t>
            </a:r>
            <a:endParaRPr lang="en-US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9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Gap Addressed: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133" y="2397733"/>
            <a:ext cx="3737038" cy="3386700"/>
          </a:xfrm>
        </p:spPr>
        <p:txBody>
          <a:bodyPr/>
          <a:lstStyle/>
          <a:p>
            <a:pPr marL="95250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Effectiveness of Accommodations by Student Characteristics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EAAAD2-470F-4976-A47D-F04E0A1619FB}"/>
              </a:ext>
            </a:extLst>
          </p:cNvPr>
          <p:cNvSpPr txBox="1">
            <a:spLocks/>
          </p:cNvSpPr>
          <p:nvPr/>
        </p:nvSpPr>
        <p:spPr>
          <a:xfrm>
            <a:off x="4307250" y="602717"/>
            <a:ext cx="6883264" cy="605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35000" lvl="1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dk1"/>
                </a:solidFill>
              </a:rPr>
              <a:t>Pop-Up Glossary </a:t>
            </a:r>
            <a:r>
              <a:rPr lang="en-US" sz="2800" dirty="0">
                <a:solidFill>
                  <a:schemeClr val="dk1"/>
                </a:solidFill>
              </a:rPr>
              <a:t>and</a:t>
            </a:r>
            <a:r>
              <a:rPr lang="en-US" sz="2800" b="1" dirty="0">
                <a:solidFill>
                  <a:schemeClr val="dk1"/>
                </a:solidFill>
              </a:rPr>
              <a:t> Sticker Paraphrasing Tool</a:t>
            </a:r>
          </a:p>
          <a:p>
            <a:pPr marL="14351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dk1"/>
                </a:solidFill>
              </a:rPr>
              <a:t>English learners with mid-level English proficiency used these accommodations </a:t>
            </a:r>
            <a:r>
              <a:rPr lang="en-US" sz="2800" b="1" i="1" dirty="0">
                <a:solidFill>
                  <a:schemeClr val="dk1"/>
                </a:solidFill>
              </a:rPr>
              <a:t>more often </a:t>
            </a:r>
            <a:r>
              <a:rPr lang="en-US" sz="2800" dirty="0">
                <a:solidFill>
                  <a:schemeClr val="dk1"/>
                </a:solidFill>
              </a:rPr>
              <a:t>than those with higher proficiency.</a:t>
            </a:r>
          </a:p>
        </p:txBody>
      </p:sp>
    </p:spTree>
    <p:extLst>
      <p:ext uri="{BB962C8B-B14F-4D97-AF65-F5344CB8AC3E}">
        <p14:creationId xmlns:p14="http://schemas.microsoft.com/office/powerpoint/2010/main" val="3033770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Gap Addressed: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133" y="2397733"/>
            <a:ext cx="3737038" cy="3386700"/>
          </a:xfrm>
        </p:spPr>
        <p:txBody>
          <a:bodyPr/>
          <a:lstStyle/>
          <a:p>
            <a:pPr marL="95250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Effectiveness of Accommodations by Student Characteristics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EAAAD2-470F-4976-A47D-F04E0A1619FB}"/>
              </a:ext>
            </a:extLst>
          </p:cNvPr>
          <p:cNvSpPr txBox="1">
            <a:spLocks/>
          </p:cNvSpPr>
          <p:nvPr/>
        </p:nvSpPr>
        <p:spPr>
          <a:xfrm>
            <a:off x="4307250" y="602717"/>
            <a:ext cx="6883264" cy="605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Arial"/>
              <a:buChar char="•"/>
              <a:def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35000" lvl="1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dk1"/>
                </a:solidFill>
              </a:rPr>
              <a:t>English Glossary</a:t>
            </a:r>
          </a:p>
          <a:p>
            <a:pPr marL="14351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dk1"/>
                </a:solidFill>
              </a:rPr>
              <a:t>Students’ prior math achievement scores had a </a:t>
            </a:r>
            <a:r>
              <a:rPr lang="en-US" sz="2800" b="1" i="1" dirty="0">
                <a:solidFill>
                  <a:schemeClr val="dk1"/>
                </a:solidFill>
              </a:rPr>
              <a:t>stronger </a:t>
            </a:r>
            <a:r>
              <a:rPr lang="en-US" sz="2800" dirty="0">
                <a:solidFill>
                  <a:schemeClr val="dk1"/>
                </a:solidFill>
              </a:rPr>
              <a:t>relationship to their performance on a math assessment than </a:t>
            </a:r>
            <a:r>
              <a:rPr lang="en-US" sz="2800" dirty="0" smtClean="0">
                <a:solidFill>
                  <a:schemeClr val="dk1"/>
                </a:solidFill>
              </a:rPr>
              <a:t>whether </a:t>
            </a:r>
            <a:r>
              <a:rPr lang="en-US" sz="2800" dirty="0">
                <a:solidFill>
                  <a:schemeClr val="dk1"/>
                </a:solidFill>
              </a:rPr>
              <a:t>they used an English glossary accommodation.</a:t>
            </a:r>
          </a:p>
        </p:txBody>
      </p:sp>
    </p:spTree>
    <p:extLst>
      <p:ext uri="{BB962C8B-B14F-4D97-AF65-F5344CB8AC3E}">
        <p14:creationId xmlns:p14="http://schemas.microsoft.com/office/powerpoint/2010/main" val="1101055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506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1_Office Theme</vt:lpstr>
      <vt:lpstr>2_Office Theme</vt:lpstr>
      <vt:lpstr>Effectiveness of Assessment Accommodations for English Learners</vt:lpstr>
      <vt:lpstr>Why was this literature review done? </vt:lpstr>
      <vt:lpstr>Gaps in the Research about Accommodations for English Learners</vt:lpstr>
      <vt:lpstr>Research Gap Addressed:</vt:lpstr>
      <vt:lpstr>Research Gap Addressed:</vt:lpstr>
      <vt:lpstr>Research Gap Addressed:</vt:lpstr>
      <vt:lpstr>Research Gap Addressed:</vt:lpstr>
      <vt:lpstr>Research Gap Addressed:</vt:lpstr>
      <vt:lpstr>Research Gap Addressed:</vt:lpstr>
      <vt:lpstr>Which studies had the strongest evidence for English learners?</vt:lpstr>
      <vt:lpstr>What led to mixed results or no improvement in the studies?</vt:lpstr>
      <vt:lpstr>Cautions</vt:lpstr>
      <vt:lpstr>Take-Aways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C Jarmin</dc:creator>
  <cp:lastModifiedBy>Michael L Moore</cp:lastModifiedBy>
  <cp:revision>24</cp:revision>
  <dcterms:modified xsi:type="dcterms:W3CDTF">2020-07-14T17:27:28Z</dcterms:modified>
</cp:coreProperties>
</file>